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32918400" cy="21945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968F"/>
    <a:srgbClr val="7C1E34"/>
    <a:srgbClr val="179698"/>
    <a:srgbClr val="E97886"/>
    <a:srgbClr val="417889"/>
    <a:srgbClr val="FC7F93"/>
    <a:srgbClr val="DB7966"/>
    <a:srgbClr val="FF996A"/>
    <a:srgbClr val="F5A6B4"/>
    <a:srgbClr val="97F5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46"/>
    <p:restoredTop sz="94570"/>
  </p:normalViewPr>
  <p:slideViewPr>
    <p:cSldViewPr snapToGrid="0" snapToObjects="1">
      <p:cViewPr>
        <p:scale>
          <a:sx n="40" d="100"/>
          <a:sy n="40" d="100"/>
        </p:scale>
        <p:origin x="664"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0DBF55-0192-CD43-ACE9-D1353A7B34B8}" type="datetimeFigureOut">
              <a:rPr lang="en-US" smtClean="0"/>
              <a:t>4/18/22</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820D67-C2F1-974B-A214-0B872F2183ED}" type="slidenum">
              <a:rPr lang="en-US" smtClean="0"/>
              <a:t>‹#›</a:t>
            </a:fld>
            <a:endParaRPr lang="en-US"/>
          </a:p>
        </p:txBody>
      </p:sp>
    </p:spTree>
    <p:extLst>
      <p:ext uri="{BB962C8B-B14F-4D97-AF65-F5344CB8AC3E}">
        <p14:creationId xmlns:p14="http://schemas.microsoft.com/office/powerpoint/2010/main" val="3431288304"/>
      </p:ext>
    </p:extLst>
  </p:cSld>
  <p:clrMap bg1="lt1" tx1="dk1" bg2="lt2" tx2="dk2" accent1="accent1" accent2="accent2" accent3="accent3" accent4="accent4" accent5="accent5" accent6="accent6" hlink="hlink" folHlink="folHlink"/>
  <p:notesStyle>
    <a:lvl1pPr marL="0" algn="l" defTabSz="2633209" rtl="0" eaLnBrk="1" latinLnBrk="0" hangingPunct="1">
      <a:defRPr sz="3456" kern="1200">
        <a:solidFill>
          <a:schemeClr val="tx1"/>
        </a:solidFill>
        <a:latin typeface="+mn-lt"/>
        <a:ea typeface="+mn-ea"/>
        <a:cs typeface="+mn-cs"/>
      </a:defRPr>
    </a:lvl1pPr>
    <a:lvl2pPr marL="1316604" algn="l" defTabSz="2633209" rtl="0" eaLnBrk="1" latinLnBrk="0" hangingPunct="1">
      <a:defRPr sz="3456" kern="1200">
        <a:solidFill>
          <a:schemeClr val="tx1"/>
        </a:solidFill>
        <a:latin typeface="+mn-lt"/>
        <a:ea typeface="+mn-ea"/>
        <a:cs typeface="+mn-cs"/>
      </a:defRPr>
    </a:lvl2pPr>
    <a:lvl3pPr marL="2633209" algn="l" defTabSz="2633209" rtl="0" eaLnBrk="1" latinLnBrk="0" hangingPunct="1">
      <a:defRPr sz="3456" kern="1200">
        <a:solidFill>
          <a:schemeClr val="tx1"/>
        </a:solidFill>
        <a:latin typeface="+mn-lt"/>
        <a:ea typeface="+mn-ea"/>
        <a:cs typeface="+mn-cs"/>
      </a:defRPr>
    </a:lvl3pPr>
    <a:lvl4pPr marL="3949813" algn="l" defTabSz="2633209" rtl="0" eaLnBrk="1" latinLnBrk="0" hangingPunct="1">
      <a:defRPr sz="3456" kern="1200">
        <a:solidFill>
          <a:schemeClr val="tx1"/>
        </a:solidFill>
        <a:latin typeface="+mn-lt"/>
        <a:ea typeface="+mn-ea"/>
        <a:cs typeface="+mn-cs"/>
      </a:defRPr>
    </a:lvl4pPr>
    <a:lvl5pPr marL="5266417" algn="l" defTabSz="2633209" rtl="0" eaLnBrk="1" latinLnBrk="0" hangingPunct="1">
      <a:defRPr sz="3456" kern="1200">
        <a:solidFill>
          <a:schemeClr val="tx1"/>
        </a:solidFill>
        <a:latin typeface="+mn-lt"/>
        <a:ea typeface="+mn-ea"/>
        <a:cs typeface="+mn-cs"/>
      </a:defRPr>
    </a:lvl5pPr>
    <a:lvl6pPr marL="6583022" algn="l" defTabSz="2633209" rtl="0" eaLnBrk="1" latinLnBrk="0" hangingPunct="1">
      <a:defRPr sz="3456" kern="1200">
        <a:solidFill>
          <a:schemeClr val="tx1"/>
        </a:solidFill>
        <a:latin typeface="+mn-lt"/>
        <a:ea typeface="+mn-ea"/>
        <a:cs typeface="+mn-cs"/>
      </a:defRPr>
    </a:lvl6pPr>
    <a:lvl7pPr marL="7899626" algn="l" defTabSz="2633209" rtl="0" eaLnBrk="1" latinLnBrk="0" hangingPunct="1">
      <a:defRPr sz="3456" kern="1200">
        <a:solidFill>
          <a:schemeClr val="tx1"/>
        </a:solidFill>
        <a:latin typeface="+mn-lt"/>
        <a:ea typeface="+mn-ea"/>
        <a:cs typeface="+mn-cs"/>
      </a:defRPr>
    </a:lvl7pPr>
    <a:lvl8pPr marL="9216230" algn="l" defTabSz="2633209" rtl="0" eaLnBrk="1" latinLnBrk="0" hangingPunct="1">
      <a:defRPr sz="3456" kern="1200">
        <a:solidFill>
          <a:schemeClr val="tx1"/>
        </a:solidFill>
        <a:latin typeface="+mn-lt"/>
        <a:ea typeface="+mn-ea"/>
        <a:cs typeface="+mn-cs"/>
      </a:defRPr>
    </a:lvl8pPr>
    <a:lvl9pPr marL="10532835" algn="l" defTabSz="2633209" rtl="0" eaLnBrk="1" latinLnBrk="0" hangingPunct="1">
      <a:defRPr sz="345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14425" y="1143000"/>
            <a:ext cx="462915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820D67-C2F1-974B-A214-0B872F2183ED}" type="slidenum">
              <a:rPr lang="en-US" smtClean="0"/>
              <a:t>1</a:t>
            </a:fld>
            <a:endParaRPr lang="en-US"/>
          </a:p>
        </p:txBody>
      </p:sp>
    </p:spTree>
    <p:extLst>
      <p:ext uri="{BB962C8B-B14F-4D97-AF65-F5344CB8AC3E}">
        <p14:creationId xmlns:p14="http://schemas.microsoft.com/office/powerpoint/2010/main" val="450734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6D2CBAF-DC95-8045-B07C-C73D4EDC23AC}" type="datetimeFigureOut">
              <a:rPr lang="en-US" smtClean="0"/>
              <a:t>4/18/22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41446946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2CBAF-DC95-8045-B07C-C73D4EDC23AC}" type="datetimeFigureOut">
              <a:rPr lang="en-US" smtClean="0"/>
              <a:t>4/18/22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7375120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2CBAF-DC95-8045-B07C-C73D4EDC23AC}" type="datetimeFigureOut">
              <a:rPr lang="en-US" smtClean="0"/>
              <a:t>4/18/22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3602775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D2CBAF-DC95-8045-B07C-C73D4EDC23AC}" type="datetimeFigureOut">
              <a:rPr lang="en-US" smtClean="0"/>
              <a:t>4/18/22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2787864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D2CBAF-DC95-8045-B07C-C73D4EDC23AC}" type="datetimeFigureOut">
              <a:rPr lang="en-US" smtClean="0"/>
              <a:t>4/18/22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2271574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6D2CBAF-DC95-8045-B07C-C73D4EDC23AC}" type="datetimeFigureOut">
              <a:rPr lang="en-US" smtClean="0"/>
              <a:t>4/18/22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3807098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6D2CBAF-DC95-8045-B07C-C73D4EDC23AC}" type="datetimeFigureOut">
              <a:rPr lang="en-US" smtClean="0"/>
              <a:t>4/18/22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751724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6D2CBAF-DC95-8045-B07C-C73D4EDC23AC}" type="datetimeFigureOut">
              <a:rPr lang="en-US" smtClean="0"/>
              <a:t>4/18/22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2288195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D2CBAF-DC95-8045-B07C-C73D4EDC23AC}" type="datetimeFigureOut">
              <a:rPr lang="en-US" smtClean="0"/>
              <a:t>4/18/22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1602537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D6D2CBAF-DC95-8045-B07C-C73D4EDC23AC}" type="datetimeFigureOut">
              <a:rPr lang="en-US" smtClean="0"/>
              <a:t>4/18/22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40365206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D6D2CBAF-DC95-8045-B07C-C73D4EDC23AC}" type="datetimeFigureOut">
              <a:rPr lang="en-US" smtClean="0"/>
              <a:t>4/18/22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534A58-6F6F-6B42-B192-DEC9ED8FA44C}" type="slidenum">
              <a:rPr lang="en-US" smtClean="0"/>
              <a:t>‹#›</a:t>
            </a:fld>
            <a:endParaRPr lang="en-US"/>
          </a:p>
        </p:txBody>
      </p:sp>
    </p:spTree>
    <p:extLst>
      <p:ext uri="{BB962C8B-B14F-4D97-AF65-F5344CB8AC3E}">
        <p14:creationId xmlns:p14="http://schemas.microsoft.com/office/powerpoint/2010/main" val="1309995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D6D2CBAF-DC95-8045-B07C-C73D4EDC23AC}" type="datetimeFigureOut">
              <a:rPr lang="en-US" smtClean="0"/>
              <a:t>4/18/22</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DE534A58-6F6F-6B42-B192-DEC9ED8FA44C}" type="slidenum">
              <a:rPr lang="en-US" smtClean="0"/>
              <a:t>‹#›</a:t>
            </a:fld>
            <a:endParaRPr lang="en-US"/>
          </a:p>
        </p:txBody>
      </p:sp>
    </p:spTree>
    <p:extLst>
      <p:ext uri="{BB962C8B-B14F-4D97-AF65-F5344CB8AC3E}">
        <p14:creationId xmlns:p14="http://schemas.microsoft.com/office/powerpoint/2010/main" val="78241065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jpe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jpe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1766670-84D0-5A4F-803F-E89C4BBB9B72}"/>
              </a:ext>
            </a:extLst>
          </p:cNvPr>
          <p:cNvPicPr>
            <a:picLocks noChangeAspect="1"/>
          </p:cNvPicPr>
          <p:nvPr/>
        </p:nvPicPr>
        <p:blipFill>
          <a:blip r:embed="rId3"/>
          <a:stretch>
            <a:fillRect/>
          </a:stretch>
        </p:blipFill>
        <p:spPr>
          <a:xfrm>
            <a:off x="13193064" y="15431981"/>
            <a:ext cx="5025695" cy="5025695"/>
          </a:xfrm>
          <a:prstGeom prst="rect">
            <a:avLst/>
          </a:prstGeom>
        </p:spPr>
      </p:pic>
      <p:sp>
        <p:nvSpPr>
          <p:cNvPr id="7" name="Rectangle 6">
            <a:extLst>
              <a:ext uri="{FF2B5EF4-FFF2-40B4-BE49-F238E27FC236}">
                <a16:creationId xmlns:a16="http://schemas.microsoft.com/office/drawing/2014/main" id="{EDCCD177-650E-6A4D-A8DC-9718C05A1E60}"/>
              </a:ext>
            </a:extLst>
          </p:cNvPr>
          <p:cNvSpPr/>
          <p:nvPr/>
        </p:nvSpPr>
        <p:spPr>
          <a:xfrm>
            <a:off x="0" y="1"/>
            <a:ext cx="32918400" cy="145177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73"/>
          </a:p>
        </p:txBody>
      </p:sp>
      <p:sp>
        <p:nvSpPr>
          <p:cNvPr id="4" name="TextBox 3">
            <a:extLst>
              <a:ext uri="{FF2B5EF4-FFF2-40B4-BE49-F238E27FC236}">
                <a16:creationId xmlns:a16="http://schemas.microsoft.com/office/drawing/2014/main" id="{76E5D48D-993F-CC4B-8F6D-33BF0DE29AE9}"/>
              </a:ext>
            </a:extLst>
          </p:cNvPr>
          <p:cNvSpPr txBox="1"/>
          <p:nvPr/>
        </p:nvSpPr>
        <p:spPr>
          <a:xfrm>
            <a:off x="1757384" y="105383"/>
            <a:ext cx="28346400" cy="1323439"/>
          </a:xfrm>
          <a:prstGeom prst="rect">
            <a:avLst/>
          </a:prstGeom>
          <a:noFill/>
          <a:ln>
            <a:noFill/>
          </a:ln>
        </p:spPr>
        <p:txBody>
          <a:bodyPr wrap="square" rtlCol="0">
            <a:spAutoFit/>
          </a:bodyPr>
          <a:lstStyle/>
          <a:p>
            <a:pPr algn="ctr"/>
            <a:r>
              <a:rPr lang="en-US" sz="4000" b="1" dirty="0">
                <a:solidFill>
                  <a:schemeClr val="bg1"/>
                </a:solidFill>
                <a:latin typeface="Times" pitchFamily="2" charset="0"/>
              </a:rPr>
              <a:t>Celebrities: What makes them Credible? </a:t>
            </a:r>
          </a:p>
          <a:p>
            <a:pPr algn="ctr"/>
            <a:r>
              <a:rPr lang="en-US" sz="4000" b="1" dirty="0">
                <a:solidFill>
                  <a:schemeClr val="bg1"/>
                </a:solidFill>
                <a:latin typeface="Times" pitchFamily="2" charset="0"/>
              </a:rPr>
              <a:t>Diana Hernandez, Class of 2022, Data Science Major Capstone  </a:t>
            </a:r>
          </a:p>
        </p:txBody>
      </p:sp>
      <p:sp>
        <p:nvSpPr>
          <p:cNvPr id="8" name="TextBox 7">
            <a:extLst>
              <a:ext uri="{FF2B5EF4-FFF2-40B4-BE49-F238E27FC236}">
                <a16:creationId xmlns:a16="http://schemas.microsoft.com/office/drawing/2014/main" id="{774626B1-1922-EF4D-A798-49B77B43C29E}"/>
              </a:ext>
            </a:extLst>
          </p:cNvPr>
          <p:cNvSpPr txBox="1"/>
          <p:nvPr/>
        </p:nvSpPr>
        <p:spPr>
          <a:xfrm>
            <a:off x="785994" y="14005736"/>
            <a:ext cx="8769022" cy="738664"/>
          </a:xfrm>
          <a:prstGeom prst="rect">
            <a:avLst/>
          </a:prstGeom>
          <a:solidFill>
            <a:schemeClr val="accent1">
              <a:lumMod val="20000"/>
              <a:lumOff val="80000"/>
            </a:schemeClr>
          </a:solidFill>
        </p:spPr>
        <p:txBody>
          <a:bodyPr wrap="square" tIns="0" bIns="0" rtlCol="0">
            <a:spAutoFit/>
          </a:bodyPr>
          <a:lstStyle/>
          <a:p>
            <a:pPr algn="ctr"/>
            <a:r>
              <a:rPr lang="en-US" sz="2400" b="1" dirty="0">
                <a:latin typeface="Times" pitchFamily="2" charset="0"/>
              </a:rPr>
              <a:t>Questions of Interest</a:t>
            </a:r>
          </a:p>
          <a:p>
            <a:pPr algn="ctr"/>
            <a:endParaRPr lang="en-US" sz="2400" b="1" dirty="0"/>
          </a:p>
        </p:txBody>
      </p:sp>
      <p:sp>
        <p:nvSpPr>
          <p:cNvPr id="16" name="TextBox 15">
            <a:extLst>
              <a:ext uri="{FF2B5EF4-FFF2-40B4-BE49-F238E27FC236}">
                <a16:creationId xmlns:a16="http://schemas.microsoft.com/office/drawing/2014/main" id="{BFA14E00-3AD0-7340-88E0-74F705405AFC}"/>
              </a:ext>
            </a:extLst>
          </p:cNvPr>
          <p:cNvSpPr txBox="1"/>
          <p:nvPr/>
        </p:nvSpPr>
        <p:spPr>
          <a:xfrm>
            <a:off x="734449" y="14954460"/>
            <a:ext cx="8769023" cy="1619627"/>
          </a:xfrm>
          <a:prstGeom prst="rect">
            <a:avLst/>
          </a:prstGeom>
          <a:noFill/>
        </p:spPr>
        <p:txBody>
          <a:bodyPr wrap="square" rtlCol="0">
            <a:spAutoFit/>
          </a:bodyPr>
          <a:lstStyle/>
          <a:p>
            <a:r>
              <a:rPr lang="en-US" sz="1900" dirty="0">
                <a:latin typeface="Times" pitchFamily="2" charset="0"/>
              </a:rPr>
              <a:t>What attributes makes a celebrity in an ad an effective communicator? What is the impact of relevancy and gender to estimate credibility among an audience of Wellesley College undergraduates? Does relevancy and gender have no impact, a small impact, or a major impact on a celebrity’s credibility? </a:t>
            </a:r>
          </a:p>
          <a:p>
            <a:pPr algn="ctr"/>
            <a:endParaRPr lang="en-US" sz="2400" b="1" dirty="0"/>
          </a:p>
        </p:txBody>
      </p:sp>
      <p:sp>
        <p:nvSpPr>
          <p:cNvPr id="17" name="TextBox 16">
            <a:extLst>
              <a:ext uri="{FF2B5EF4-FFF2-40B4-BE49-F238E27FC236}">
                <a16:creationId xmlns:a16="http://schemas.microsoft.com/office/drawing/2014/main" id="{BA686AE4-416A-AB4B-9800-3E9F42017707}"/>
              </a:ext>
            </a:extLst>
          </p:cNvPr>
          <p:cNvSpPr txBox="1"/>
          <p:nvPr/>
        </p:nvSpPr>
        <p:spPr>
          <a:xfrm>
            <a:off x="752721" y="1739687"/>
            <a:ext cx="8769022" cy="738664"/>
          </a:xfrm>
          <a:prstGeom prst="rect">
            <a:avLst/>
          </a:prstGeom>
          <a:solidFill>
            <a:schemeClr val="accent1">
              <a:lumMod val="20000"/>
              <a:lumOff val="80000"/>
            </a:schemeClr>
          </a:solidFill>
        </p:spPr>
        <p:txBody>
          <a:bodyPr wrap="square" tIns="0" bIns="0" rtlCol="0" anchor="t">
            <a:spAutoFit/>
          </a:bodyPr>
          <a:lstStyle/>
          <a:p>
            <a:pPr algn="ctr"/>
            <a:r>
              <a:rPr lang="en-US" sz="2400" b="1" dirty="0">
                <a:latin typeface="Times" pitchFamily="2" charset="0"/>
              </a:rPr>
              <a:t>About the Project </a:t>
            </a:r>
          </a:p>
          <a:p>
            <a:pPr algn="ctr"/>
            <a:endParaRPr lang="en-US" sz="2400" b="1" dirty="0"/>
          </a:p>
        </p:txBody>
      </p:sp>
      <p:sp>
        <p:nvSpPr>
          <p:cNvPr id="18" name="TextBox 17">
            <a:extLst>
              <a:ext uri="{FF2B5EF4-FFF2-40B4-BE49-F238E27FC236}">
                <a16:creationId xmlns:a16="http://schemas.microsoft.com/office/drawing/2014/main" id="{55FAC3E3-8711-454C-98E6-8B120E7162F9}"/>
              </a:ext>
            </a:extLst>
          </p:cNvPr>
          <p:cNvSpPr txBox="1"/>
          <p:nvPr/>
        </p:nvSpPr>
        <p:spPr>
          <a:xfrm>
            <a:off x="679749" y="2691772"/>
            <a:ext cx="8875267" cy="5524292"/>
          </a:xfrm>
          <a:prstGeom prst="rect">
            <a:avLst/>
          </a:prstGeom>
          <a:noFill/>
        </p:spPr>
        <p:txBody>
          <a:bodyPr wrap="square" rtlCol="0">
            <a:spAutoFit/>
          </a:bodyPr>
          <a:lstStyle/>
          <a:p>
            <a:r>
              <a:rPr lang="en-US" sz="1900" dirty="0">
                <a:latin typeface="Times" pitchFamily="2" charset="0"/>
              </a:rPr>
              <a:t>	The capstone project is a continuation of a research project that includes contributions from students in PSYC 310R, Research Methods in Social Psychology.  In this study, we were interested in what makes advertisements persuasive; in particular, what aspects of the communicator are important. This study was based on the match-up hypothesis, which suggests that models are more effective when they are relevant for the endorsed product compared to when they are less relevant for the product. More specifically, we were focusing on how a celebrity’s expertise may play a role in the effectiveness of the advertisement for the product. Participants were shown 5 adds. Two of these ads had a celebrity in them. The other three ads did not have a celebrity; they served as filler ads. We were only interested in participant’s responses to the celebrity ads. </a:t>
            </a:r>
          </a:p>
          <a:p>
            <a:r>
              <a:rPr lang="en-US" sz="1900" dirty="0">
                <a:latin typeface="Times" pitchFamily="2" charset="0"/>
              </a:rPr>
              <a:t>	In my continuation of the research project, I wanted to explore what factors make a celebrity a credible communicator. My response of interest is the celebrity’s credibility. I will be using the following predictors in my analysis (defined below): Gender, Relevancy, Gen, Pers, Attn, Fav, and Exp. My aim is to identify what components make an ad effective and lead viewers to deem the communicator of the ad as credible. My continuation of the project includes regression models and diagrams to demonstrate my findings. The data was collected from a population of Wellesley College students. They performed their task via a survey on Qualtrics </a:t>
            </a:r>
          </a:p>
        </p:txBody>
      </p:sp>
      <p:sp>
        <p:nvSpPr>
          <p:cNvPr id="19" name="TextBox 18">
            <a:extLst>
              <a:ext uri="{FF2B5EF4-FFF2-40B4-BE49-F238E27FC236}">
                <a16:creationId xmlns:a16="http://schemas.microsoft.com/office/drawing/2014/main" id="{9735EE7E-E28E-584B-873C-32DC7A6FB8AC}"/>
              </a:ext>
            </a:extLst>
          </p:cNvPr>
          <p:cNvSpPr txBox="1"/>
          <p:nvPr/>
        </p:nvSpPr>
        <p:spPr>
          <a:xfrm>
            <a:off x="785994" y="8262342"/>
            <a:ext cx="8769022" cy="738664"/>
          </a:xfrm>
          <a:prstGeom prst="rect">
            <a:avLst/>
          </a:prstGeom>
          <a:solidFill>
            <a:schemeClr val="accent1">
              <a:lumMod val="20000"/>
              <a:lumOff val="80000"/>
            </a:schemeClr>
          </a:solidFill>
        </p:spPr>
        <p:txBody>
          <a:bodyPr wrap="square" tIns="0" bIns="0" rtlCol="0" anchor="t">
            <a:spAutoFit/>
          </a:bodyPr>
          <a:lstStyle/>
          <a:p>
            <a:pPr algn="ctr"/>
            <a:r>
              <a:rPr lang="en-US" sz="2400" b="1" dirty="0">
                <a:latin typeface="Times" pitchFamily="2" charset="0"/>
              </a:rPr>
              <a:t>Variables </a:t>
            </a:r>
          </a:p>
          <a:p>
            <a:pPr algn="ctr"/>
            <a:endParaRPr lang="en-US" sz="2400" b="1" dirty="0"/>
          </a:p>
        </p:txBody>
      </p:sp>
      <p:sp>
        <p:nvSpPr>
          <p:cNvPr id="20" name="TextBox 19">
            <a:extLst>
              <a:ext uri="{FF2B5EF4-FFF2-40B4-BE49-F238E27FC236}">
                <a16:creationId xmlns:a16="http://schemas.microsoft.com/office/drawing/2014/main" id="{D14AF683-8FFB-B945-A796-76E3B37937DD}"/>
              </a:ext>
            </a:extLst>
          </p:cNvPr>
          <p:cNvSpPr txBox="1"/>
          <p:nvPr/>
        </p:nvSpPr>
        <p:spPr>
          <a:xfrm>
            <a:off x="719449" y="9140852"/>
            <a:ext cx="8835567" cy="4934688"/>
          </a:xfrm>
          <a:prstGeom prst="rect">
            <a:avLst/>
          </a:prstGeom>
          <a:noFill/>
        </p:spPr>
        <p:txBody>
          <a:bodyPr wrap="square" rtlCol="0">
            <a:spAutoFit/>
          </a:bodyPr>
          <a:lstStyle/>
          <a:p>
            <a:r>
              <a:rPr lang="en-US" sz="1900" b="1" dirty="0">
                <a:latin typeface="Times" pitchFamily="2" charset="0"/>
              </a:rPr>
              <a:t>Variables of initial interest</a:t>
            </a:r>
          </a:p>
          <a:p>
            <a:pPr marL="228611" indent="-228611">
              <a:buFont typeface="Arial" panose="020B0604020202020204" pitchFamily="34" charset="0"/>
              <a:buChar char="•"/>
            </a:pPr>
            <a:r>
              <a:rPr lang="en-US" sz="1900" dirty="0">
                <a:latin typeface="Times" pitchFamily="2" charset="0"/>
              </a:rPr>
              <a:t>Gender: Gender of the celebrity (Independent variable #1)</a:t>
            </a:r>
          </a:p>
          <a:p>
            <a:pPr marL="228611" indent="-228611">
              <a:buFont typeface="Arial" panose="020B0604020202020204" pitchFamily="34" charset="0"/>
              <a:buChar char="•"/>
            </a:pPr>
            <a:r>
              <a:rPr lang="en-US" sz="1900" dirty="0">
                <a:latin typeface="Times" pitchFamily="2" charset="0"/>
              </a:rPr>
              <a:t>Relevancy: Is the celebrity advertising their own product? (Independent variable #2)</a:t>
            </a:r>
          </a:p>
          <a:p>
            <a:pPr marL="228611" indent="-228611">
              <a:buFont typeface="Arial" panose="020B0604020202020204" pitchFamily="34" charset="0"/>
              <a:buChar char="•"/>
            </a:pPr>
            <a:r>
              <a:rPr lang="en-US" sz="1900" dirty="0">
                <a:latin typeface="Times" pitchFamily="2" charset="0"/>
              </a:rPr>
              <a:t>Cred: “To what extent do you find the person/people in this ad to be (a) credible and trustworthy communicator(s)?” (Dependent variable)</a:t>
            </a:r>
          </a:p>
          <a:p>
            <a:r>
              <a:rPr lang="en-US" sz="1900" b="1" dirty="0">
                <a:latin typeface="Times" pitchFamily="2" charset="0"/>
              </a:rPr>
              <a:t>Other variables to explore</a:t>
            </a:r>
          </a:p>
          <a:p>
            <a:pPr marL="228611" indent="-228611">
              <a:buFont typeface="Arial" panose="020B0604020202020204" pitchFamily="34" charset="0"/>
              <a:buChar char="•"/>
            </a:pPr>
            <a:r>
              <a:rPr lang="en-US" sz="1900" dirty="0">
                <a:latin typeface="Times" pitchFamily="2" charset="0"/>
              </a:rPr>
              <a:t>Gen: “What is your general impression of the ad?”</a:t>
            </a:r>
          </a:p>
          <a:p>
            <a:pPr marL="228611" indent="-228611">
              <a:buFont typeface="Arial" panose="020B0604020202020204" pitchFamily="34" charset="0"/>
              <a:buChar char="•"/>
            </a:pPr>
            <a:r>
              <a:rPr lang="en-US" sz="1900" dirty="0">
                <a:latin typeface="Times" pitchFamily="2" charset="0"/>
              </a:rPr>
              <a:t>Pers: “How effective do you think this ad is in persuading potential consumers?”</a:t>
            </a:r>
          </a:p>
          <a:p>
            <a:pPr marL="228611" indent="-228611">
              <a:buFont typeface="Arial" panose="020B0604020202020204" pitchFamily="34" charset="0"/>
              <a:buChar char="•"/>
            </a:pPr>
            <a:r>
              <a:rPr lang="en-US" sz="1900" dirty="0">
                <a:latin typeface="Times" pitchFamily="2" charset="0"/>
              </a:rPr>
              <a:t>Attn : “How much did this ad draw your attention?”</a:t>
            </a:r>
          </a:p>
          <a:p>
            <a:pPr marL="228611" indent="-228611">
              <a:buFont typeface="Arial" panose="020B0604020202020204" pitchFamily="34" charset="0"/>
              <a:buChar char="•"/>
            </a:pPr>
            <a:r>
              <a:rPr lang="en-US" sz="1900" dirty="0">
                <a:latin typeface="Times" pitchFamily="2" charset="0"/>
              </a:rPr>
              <a:t>Fav: “Do you judge this ad favorably?”</a:t>
            </a:r>
          </a:p>
          <a:p>
            <a:pPr marL="228611" indent="-228611">
              <a:buFont typeface="Arial" panose="020B0604020202020204" pitchFamily="34" charset="0"/>
              <a:buChar char="•"/>
            </a:pPr>
            <a:r>
              <a:rPr lang="en-US" sz="1900" dirty="0">
                <a:latin typeface="Times" pitchFamily="2" charset="0"/>
              </a:rPr>
              <a:t>Exp: “To what extent do you think the person/people in this ad have expertise in the ad’s product category?”</a:t>
            </a:r>
          </a:p>
          <a:p>
            <a:r>
              <a:rPr lang="en-US" sz="1900" dirty="0">
                <a:latin typeface="Times" pitchFamily="2" charset="0"/>
              </a:rPr>
              <a:t>The first two variables describe aspects of the stimulus ads; the rest are questions that were responded to by participants. Gender and Relevancy are categorical independent variables. The levels for Gender were defined as Female or Male. The levels for relevancy were defined as 0 and 1 with 0 meaning ”No” and 1 meaning “Yes.” </a:t>
            </a:r>
          </a:p>
        </p:txBody>
      </p:sp>
      <p:sp>
        <p:nvSpPr>
          <p:cNvPr id="22" name="TextBox 21">
            <a:extLst>
              <a:ext uri="{FF2B5EF4-FFF2-40B4-BE49-F238E27FC236}">
                <a16:creationId xmlns:a16="http://schemas.microsoft.com/office/drawing/2014/main" id="{6DBA6A43-FB68-BA40-B9FF-347050B18CAB}"/>
              </a:ext>
            </a:extLst>
          </p:cNvPr>
          <p:cNvSpPr txBox="1"/>
          <p:nvPr/>
        </p:nvSpPr>
        <p:spPr>
          <a:xfrm>
            <a:off x="785920" y="16347701"/>
            <a:ext cx="8769096" cy="738664"/>
          </a:xfrm>
          <a:prstGeom prst="rect">
            <a:avLst/>
          </a:prstGeom>
          <a:solidFill>
            <a:schemeClr val="accent1">
              <a:lumMod val="20000"/>
              <a:lumOff val="80000"/>
            </a:schemeClr>
          </a:solidFill>
        </p:spPr>
        <p:txBody>
          <a:bodyPr wrap="square" tIns="0" bIns="0" rtlCol="0">
            <a:spAutoFit/>
          </a:bodyPr>
          <a:lstStyle/>
          <a:p>
            <a:pPr algn="ctr"/>
            <a:r>
              <a:rPr lang="en-US" sz="2400" b="1" dirty="0">
                <a:latin typeface="Times" pitchFamily="2" charset="0"/>
              </a:rPr>
              <a:t>Hypotheses </a:t>
            </a:r>
          </a:p>
          <a:p>
            <a:pPr algn="ctr"/>
            <a:endParaRPr lang="en-US" sz="2400" b="1" dirty="0"/>
          </a:p>
        </p:txBody>
      </p:sp>
      <p:sp>
        <p:nvSpPr>
          <p:cNvPr id="23" name="TextBox 22">
            <a:extLst>
              <a:ext uri="{FF2B5EF4-FFF2-40B4-BE49-F238E27FC236}">
                <a16:creationId xmlns:a16="http://schemas.microsoft.com/office/drawing/2014/main" id="{D533EF2B-DD94-A547-BBBC-6E40C29FB763}"/>
              </a:ext>
            </a:extLst>
          </p:cNvPr>
          <p:cNvSpPr txBox="1"/>
          <p:nvPr/>
        </p:nvSpPr>
        <p:spPr>
          <a:xfrm>
            <a:off x="785995" y="17226297"/>
            <a:ext cx="8769022" cy="1261884"/>
          </a:xfrm>
          <a:prstGeom prst="rect">
            <a:avLst/>
          </a:prstGeom>
          <a:noFill/>
        </p:spPr>
        <p:txBody>
          <a:bodyPr wrap="square" rtlCol="0">
            <a:spAutoFit/>
          </a:bodyPr>
          <a:lstStyle/>
          <a:p>
            <a:r>
              <a:rPr lang="en-US" sz="1900" dirty="0">
                <a:latin typeface="Times" pitchFamily="2" charset="0"/>
              </a:rPr>
              <a:t>Advertisements in which celebrities sell their own products are more effective than advertisements in which celebrities sell products they are hired for. Advertisements with female celebrities branding their own products will have the greatest effectiveness, followed by advertisements with male celebrities branding their own products.</a:t>
            </a:r>
          </a:p>
        </p:txBody>
      </p:sp>
      <p:pic>
        <p:nvPicPr>
          <p:cNvPr id="26" name="Picture 25">
            <a:extLst>
              <a:ext uri="{FF2B5EF4-FFF2-40B4-BE49-F238E27FC236}">
                <a16:creationId xmlns:a16="http://schemas.microsoft.com/office/drawing/2014/main" id="{A1180F4E-DF09-4441-8E86-537D544B6937}"/>
              </a:ext>
            </a:extLst>
          </p:cNvPr>
          <p:cNvPicPr>
            <a:picLocks noChangeAspect="1"/>
          </p:cNvPicPr>
          <p:nvPr/>
        </p:nvPicPr>
        <p:blipFill>
          <a:blip r:embed="rId4"/>
          <a:stretch>
            <a:fillRect/>
          </a:stretch>
        </p:blipFill>
        <p:spPr>
          <a:xfrm>
            <a:off x="22941701" y="9481056"/>
            <a:ext cx="3536806" cy="2182715"/>
          </a:xfrm>
          <a:prstGeom prst="rect">
            <a:avLst/>
          </a:prstGeom>
        </p:spPr>
      </p:pic>
      <p:sp>
        <p:nvSpPr>
          <p:cNvPr id="28" name="TextBox 27">
            <a:extLst>
              <a:ext uri="{FF2B5EF4-FFF2-40B4-BE49-F238E27FC236}">
                <a16:creationId xmlns:a16="http://schemas.microsoft.com/office/drawing/2014/main" id="{523C6D64-0484-974D-AE5D-A4914DC187FA}"/>
              </a:ext>
            </a:extLst>
          </p:cNvPr>
          <p:cNvSpPr txBox="1"/>
          <p:nvPr/>
        </p:nvSpPr>
        <p:spPr>
          <a:xfrm>
            <a:off x="785995" y="19686358"/>
            <a:ext cx="8768948" cy="2139047"/>
          </a:xfrm>
          <a:prstGeom prst="rect">
            <a:avLst/>
          </a:prstGeom>
          <a:noFill/>
        </p:spPr>
        <p:txBody>
          <a:bodyPr wrap="square" rtlCol="0">
            <a:spAutoFit/>
          </a:bodyPr>
          <a:lstStyle/>
          <a:p>
            <a:r>
              <a:rPr lang="en-US" sz="1900" dirty="0">
                <a:latin typeface="Times" pitchFamily="2" charset="0"/>
              </a:rPr>
              <a:t>Several tests were done in order to identify what variables are effective in predicting the response variable of interest, credibility. The following criterion were used in order to obtain a final predictor model: VIF, Cp Mallow’s criterion, AIC selection, and BIC selection. Different models were obtained as a result of using these criterion. In order to determine a final model, the cross-validation score was computed. Four cross-validation scores were computed as Mallow’s Cp criterion resulted in the same model as the model obtained by the AIC criterion. </a:t>
            </a:r>
          </a:p>
        </p:txBody>
      </p:sp>
      <p:grpSp>
        <p:nvGrpSpPr>
          <p:cNvPr id="38" name="Group 37">
            <a:extLst>
              <a:ext uri="{FF2B5EF4-FFF2-40B4-BE49-F238E27FC236}">
                <a16:creationId xmlns:a16="http://schemas.microsoft.com/office/drawing/2014/main" id="{3E97F809-DD7D-3743-9FC4-F39A1B1DD965}"/>
              </a:ext>
            </a:extLst>
          </p:cNvPr>
          <p:cNvGrpSpPr/>
          <p:nvPr/>
        </p:nvGrpSpPr>
        <p:grpSpPr>
          <a:xfrm>
            <a:off x="11340467" y="2905901"/>
            <a:ext cx="7916342" cy="6234951"/>
            <a:chOff x="14357121" y="4102847"/>
            <a:chExt cx="12560149" cy="9438039"/>
          </a:xfrm>
        </p:grpSpPr>
        <p:grpSp>
          <p:nvGrpSpPr>
            <p:cNvPr id="30" name="Group 29">
              <a:extLst>
                <a:ext uri="{FF2B5EF4-FFF2-40B4-BE49-F238E27FC236}">
                  <a16:creationId xmlns:a16="http://schemas.microsoft.com/office/drawing/2014/main" id="{4E416ACE-3C4E-9143-8E84-94D6BF9176A0}"/>
                </a:ext>
              </a:extLst>
            </p:cNvPr>
            <p:cNvGrpSpPr/>
            <p:nvPr/>
          </p:nvGrpSpPr>
          <p:grpSpPr>
            <a:xfrm>
              <a:off x="14357121" y="8972287"/>
              <a:ext cx="5943600" cy="3666744"/>
              <a:chOff x="17047029" y="10776857"/>
              <a:chExt cx="8918190" cy="4771997"/>
            </a:xfrm>
          </p:grpSpPr>
          <p:pic>
            <p:nvPicPr>
              <p:cNvPr id="2060" name="Picture 12">
                <a:extLst>
                  <a:ext uri="{FF2B5EF4-FFF2-40B4-BE49-F238E27FC236}">
                    <a16:creationId xmlns:a16="http://schemas.microsoft.com/office/drawing/2014/main" id="{BD46011E-1887-4F4D-B715-29B0C7A674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51866" y="11970970"/>
                <a:ext cx="4148550" cy="2338779"/>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a:extLst>
                  <a:ext uri="{FF2B5EF4-FFF2-40B4-BE49-F238E27FC236}">
                    <a16:creationId xmlns:a16="http://schemas.microsoft.com/office/drawing/2014/main" id="{505EB7C2-21AB-D744-82B1-DE892FE0E7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985925" y="11784966"/>
                <a:ext cx="2829787" cy="2782307"/>
              </a:xfrm>
              <a:prstGeom prst="rect">
                <a:avLst/>
              </a:prstGeom>
              <a:noFill/>
              <a:extLst>
                <a:ext uri="{909E8E84-426E-40DD-AFC4-6F175D3DCCD1}">
                  <a14:hiddenFill xmlns:a14="http://schemas.microsoft.com/office/drawing/2010/main">
                    <a:solidFill>
                      <a:srgbClr val="FFFFFF"/>
                    </a:solidFill>
                  </a14:hiddenFill>
                </a:ext>
              </a:extLst>
            </p:spPr>
          </p:pic>
          <p:sp>
            <p:nvSpPr>
              <p:cNvPr id="29" name="Rectangle 28">
                <a:extLst>
                  <a:ext uri="{FF2B5EF4-FFF2-40B4-BE49-F238E27FC236}">
                    <a16:creationId xmlns:a16="http://schemas.microsoft.com/office/drawing/2014/main" id="{D4D7B4BB-52A7-F74E-9CEC-01C375901219}"/>
                  </a:ext>
                </a:extLst>
              </p:cNvPr>
              <p:cNvSpPr/>
              <p:nvPr/>
            </p:nvSpPr>
            <p:spPr>
              <a:xfrm>
                <a:off x="17047029" y="10776857"/>
                <a:ext cx="8918190" cy="4771997"/>
              </a:xfrm>
              <a:prstGeom prst="rect">
                <a:avLst/>
              </a:prstGeom>
              <a:noFill/>
              <a:ln w="415925" cap="flat">
                <a:solidFill>
                  <a:schemeClr val="accent1">
                    <a:lumMod val="60000"/>
                    <a:lumOff val="40000"/>
                    <a:alpha val="33069"/>
                  </a:schemeClr>
                </a:solidFill>
                <a:prstDash val="solid"/>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73">
                  <a:solidFill>
                    <a:schemeClr val="tx1"/>
                  </a:solidFill>
                </a:endParaRPr>
              </a:p>
            </p:txBody>
          </p:sp>
        </p:grpSp>
        <p:grpSp>
          <p:nvGrpSpPr>
            <p:cNvPr id="35" name="Group 34">
              <a:extLst>
                <a:ext uri="{FF2B5EF4-FFF2-40B4-BE49-F238E27FC236}">
                  <a16:creationId xmlns:a16="http://schemas.microsoft.com/office/drawing/2014/main" id="{0C389C9B-34A7-CF45-8BE2-03C10E6E3122}"/>
                </a:ext>
              </a:extLst>
            </p:cNvPr>
            <p:cNvGrpSpPr/>
            <p:nvPr/>
          </p:nvGrpSpPr>
          <p:grpSpPr>
            <a:xfrm>
              <a:off x="20870704" y="4102847"/>
              <a:ext cx="5940810" cy="3669053"/>
              <a:chOff x="25219795" y="3304827"/>
              <a:chExt cx="6512469" cy="3551348"/>
            </a:xfrm>
          </p:grpSpPr>
          <p:grpSp>
            <p:nvGrpSpPr>
              <p:cNvPr id="33" name="Group 32">
                <a:extLst>
                  <a:ext uri="{FF2B5EF4-FFF2-40B4-BE49-F238E27FC236}">
                    <a16:creationId xmlns:a16="http://schemas.microsoft.com/office/drawing/2014/main" id="{77D150BC-0700-2242-BF26-0603ADD810F3}"/>
                  </a:ext>
                </a:extLst>
              </p:cNvPr>
              <p:cNvGrpSpPr/>
              <p:nvPr/>
            </p:nvGrpSpPr>
            <p:grpSpPr>
              <a:xfrm>
                <a:off x="25582844" y="4329585"/>
                <a:ext cx="5825323" cy="1805129"/>
                <a:chOff x="25582844" y="4329585"/>
                <a:chExt cx="5825323" cy="1805129"/>
              </a:xfrm>
            </p:grpSpPr>
            <p:pic>
              <p:nvPicPr>
                <p:cNvPr id="2056" name="Picture 8">
                  <a:extLst>
                    <a:ext uri="{FF2B5EF4-FFF2-40B4-BE49-F238E27FC236}">
                      <a16:creationId xmlns:a16="http://schemas.microsoft.com/office/drawing/2014/main" id="{3714CCB0-16B6-324F-94B4-96B446B3B69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582844" y="4329585"/>
                  <a:ext cx="2573307" cy="175295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61566A8D-26B1-034D-AC7B-98CEFB8C2DD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298752" y="4381755"/>
                  <a:ext cx="3109415" cy="1752959"/>
                </a:xfrm>
                <a:prstGeom prst="rect">
                  <a:avLst/>
                </a:prstGeom>
                <a:noFill/>
                <a:extLst>
                  <a:ext uri="{909E8E84-426E-40DD-AFC4-6F175D3DCCD1}">
                    <a14:hiddenFill xmlns:a14="http://schemas.microsoft.com/office/drawing/2010/main">
                      <a:solidFill>
                        <a:srgbClr val="FFFFFF"/>
                      </a:solidFill>
                    </a14:hiddenFill>
                  </a:ext>
                </a:extLst>
              </p:spPr>
            </p:pic>
          </p:grpSp>
          <p:sp>
            <p:nvSpPr>
              <p:cNvPr id="45" name="Rectangle 44">
                <a:extLst>
                  <a:ext uri="{FF2B5EF4-FFF2-40B4-BE49-F238E27FC236}">
                    <a16:creationId xmlns:a16="http://schemas.microsoft.com/office/drawing/2014/main" id="{A38F57F8-E430-2B47-878D-F974EDD960DB}"/>
                  </a:ext>
                </a:extLst>
              </p:cNvPr>
              <p:cNvSpPr/>
              <p:nvPr/>
            </p:nvSpPr>
            <p:spPr>
              <a:xfrm>
                <a:off x="25219795" y="3304827"/>
                <a:ext cx="6512469" cy="3551348"/>
              </a:xfrm>
              <a:prstGeom prst="rect">
                <a:avLst/>
              </a:prstGeom>
              <a:noFill/>
              <a:ln w="415925" cap="flat">
                <a:solidFill>
                  <a:schemeClr val="accent1">
                    <a:lumMod val="60000"/>
                    <a:lumOff val="40000"/>
                    <a:alpha val="33069"/>
                  </a:schemeClr>
                </a:solidFill>
                <a:prstDash val="solid"/>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73">
                  <a:solidFill>
                    <a:schemeClr val="tx1"/>
                  </a:solidFill>
                </a:endParaRPr>
              </a:p>
            </p:txBody>
          </p:sp>
        </p:grpSp>
        <p:grpSp>
          <p:nvGrpSpPr>
            <p:cNvPr id="34" name="Group 33">
              <a:extLst>
                <a:ext uri="{FF2B5EF4-FFF2-40B4-BE49-F238E27FC236}">
                  <a16:creationId xmlns:a16="http://schemas.microsoft.com/office/drawing/2014/main" id="{954EE541-6CDC-3D44-B285-2FC428FA2ED4}"/>
                </a:ext>
              </a:extLst>
            </p:cNvPr>
            <p:cNvGrpSpPr/>
            <p:nvPr/>
          </p:nvGrpSpPr>
          <p:grpSpPr>
            <a:xfrm>
              <a:off x="14375106" y="4105156"/>
              <a:ext cx="5943600" cy="3666744"/>
              <a:chOff x="16783075" y="3832559"/>
              <a:chExt cx="6512469" cy="3551348"/>
            </a:xfrm>
          </p:grpSpPr>
          <p:grpSp>
            <p:nvGrpSpPr>
              <p:cNvPr id="31" name="Group 30">
                <a:extLst>
                  <a:ext uri="{FF2B5EF4-FFF2-40B4-BE49-F238E27FC236}">
                    <a16:creationId xmlns:a16="http://schemas.microsoft.com/office/drawing/2014/main" id="{982E7B67-B0E3-4A46-87CE-E6538522CAB6}"/>
                  </a:ext>
                </a:extLst>
              </p:cNvPr>
              <p:cNvGrpSpPr/>
              <p:nvPr/>
            </p:nvGrpSpPr>
            <p:grpSpPr>
              <a:xfrm>
                <a:off x="16978066" y="4135001"/>
                <a:ext cx="6151331" cy="2946465"/>
                <a:chOff x="15325950" y="2935430"/>
                <a:chExt cx="6151331" cy="2946465"/>
              </a:xfrm>
            </p:grpSpPr>
            <p:pic>
              <p:nvPicPr>
                <p:cNvPr id="2052" name="Picture 4">
                  <a:extLst>
                    <a:ext uri="{FF2B5EF4-FFF2-40B4-BE49-F238E27FC236}">
                      <a16:creationId xmlns:a16="http://schemas.microsoft.com/office/drawing/2014/main" id="{D2851826-BAB1-DC4A-84BA-CBD9534C3BB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5325950" y="3399449"/>
                  <a:ext cx="3784600" cy="21336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11EC1A5C-17F0-6848-9C6F-4EC90728820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9196641" y="2935430"/>
                  <a:ext cx="2280640" cy="2946465"/>
                </a:xfrm>
                <a:prstGeom prst="rect">
                  <a:avLst/>
                </a:prstGeom>
                <a:noFill/>
                <a:extLst>
                  <a:ext uri="{909E8E84-426E-40DD-AFC4-6F175D3DCCD1}">
                    <a14:hiddenFill xmlns:a14="http://schemas.microsoft.com/office/drawing/2010/main">
                      <a:solidFill>
                        <a:srgbClr val="FFFFFF"/>
                      </a:solidFill>
                    </a14:hiddenFill>
                  </a:ext>
                </a:extLst>
              </p:spPr>
            </p:pic>
          </p:grpSp>
          <p:sp>
            <p:nvSpPr>
              <p:cNvPr id="46" name="Rectangle 45">
                <a:extLst>
                  <a:ext uri="{FF2B5EF4-FFF2-40B4-BE49-F238E27FC236}">
                    <a16:creationId xmlns:a16="http://schemas.microsoft.com/office/drawing/2014/main" id="{DDA96E60-0845-684C-984F-64DD767218A0}"/>
                  </a:ext>
                </a:extLst>
              </p:cNvPr>
              <p:cNvSpPr/>
              <p:nvPr/>
            </p:nvSpPr>
            <p:spPr>
              <a:xfrm>
                <a:off x="16783075" y="3832559"/>
                <a:ext cx="6512469" cy="3551348"/>
              </a:xfrm>
              <a:prstGeom prst="rect">
                <a:avLst/>
              </a:prstGeom>
              <a:noFill/>
              <a:ln w="415925" cap="flat">
                <a:solidFill>
                  <a:schemeClr val="accent1">
                    <a:lumMod val="60000"/>
                    <a:lumOff val="40000"/>
                    <a:alpha val="33069"/>
                  </a:schemeClr>
                </a:solidFill>
                <a:prstDash val="solid"/>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73">
                  <a:solidFill>
                    <a:schemeClr val="tx1"/>
                  </a:solidFill>
                </a:endParaRPr>
              </a:p>
            </p:txBody>
          </p:sp>
        </p:grpSp>
        <p:grpSp>
          <p:nvGrpSpPr>
            <p:cNvPr id="36" name="Group 35">
              <a:extLst>
                <a:ext uri="{FF2B5EF4-FFF2-40B4-BE49-F238E27FC236}">
                  <a16:creationId xmlns:a16="http://schemas.microsoft.com/office/drawing/2014/main" id="{AA56768C-293C-D74D-A16B-DA7FF570D646}"/>
                </a:ext>
              </a:extLst>
            </p:cNvPr>
            <p:cNvGrpSpPr/>
            <p:nvPr/>
          </p:nvGrpSpPr>
          <p:grpSpPr>
            <a:xfrm>
              <a:off x="20902486" y="8990288"/>
              <a:ext cx="5943600" cy="3666744"/>
              <a:chOff x="26597226" y="11210251"/>
              <a:chExt cx="6512469" cy="3551348"/>
            </a:xfrm>
          </p:grpSpPr>
          <p:grpSp>
            <p:nvGrpSpPr>
              <p:cNvPr id="32" name="Group 31">
                <a:extLst>
                  <a:ext uri="{FF2B5EF4-FFF2-40B4-BE49-F238E27FC236}">
                    <a16:creationId xmlns:a16="http://schemas.microsoft.com/office/drawing/2014/main" id="{45241A2C-584D-3B46-87B9-A6BE6FBA40DC}"/>
                  </a:ext>
                </a:extLst>
              </p:cNvPr>
              <p:cNvGrpSpPr/>
              <p:nvPr/>
            </p:nvGrpSpPr>
            <p:grpSpPr>
              <a:xfrm>
                <a:off x="27405161" y="11565614"/>
                <a:ext cx="4715059" cy="2840622"/>
                <a:chOff x="30902761" y="10604457"/>
                <a:chExt cx="4715059" cy="2840622"/>
              </a:xfrm>
            </p:grpSpPr>
            <p:pic>
              <p:nvPicPr>
                <p:cNvPr id="2064" name="Picture 16">
                  <a:extLst>
                    <a:ext uri="{FF2B5EF4-FFF2-40B4-BE49-F238E27FC236}">
                      <a16:creationId xmlns:a16="http://schemas.microsoft.com/office/drawing/2014/main" id="{B56BBB6C-4F1B-0343-B110-EA03F4223C4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0902761" y="10604457"/>
                  <a:ext cx="2141738" cy="2840622"/>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Take 5 Ads: Chris Hemsworth for TAG Heuer, Simon Baker &amp; Longines + More |  The Fashionisto">
                  <a:extLst>
                    <a:ext uri="{FF2B5EF4-FFF2-40B4-BE49-F238E27FC236}">
                      <a16:creationId xmlns:a16="http://schemas.microsoft.com/office/drawing/2014/main" id="{6B5EF782-E8A8-EE4B-8328-57CE27A1EE63}"/>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3351061" y="10604457"/>
                  <a:ext cx="2266759" cy="2840622"/>
                </a:xfrm>
                <a:prstGeom prst="rect">
                  <a:avLst/>
                </a:prstGeom>
                <a:noFill/>
                <a:extLst>
                  <a:ext uri="{909E8E84-426E-40DD-AFC4-6F175D3DCCD1}">
                    <a14:hiddenFill xmlns:a14="http://schemas.microsoft.com/office/drawing/2010/main">
                      <a:solidFill>
                        <a:srgbClr val="FFFFFF"/>
                      </a:solidFill>
                    </a14:hiddenFill>
                  </a:ext>
                </a:extLst>
              </p:spPr>
            </p:pic>
          </p:grpSp>
          <p:sp>
            <p:nvSpPr>
              <p:cNvPr id="47" name="Rectangle 46">
                <a:extLst>
                  <a:ext uri="{FF2B5EF4-FFF2-40B4-BE49-F238E27FC236}">
                    <a16:creationId xmlns:a16="http://schemas.microsoft.com/office/drawing/2014/main" id="{112AC5C1-F44B-D74E-8359-3BAE73694145}"/>
                  </a:ext>
                </a:extLst>
              </p:cNvPr>
              <p:cNvSpPr/>
              <p:nvPr/>
            </p:nvSpPr>
            <p:spPr>
              <a:xfrm>
                <a:off x="26597226" y="11210251"/>
                <a:ext cx="6512469" cy="3551348"/>
              </a:xfrm>
              <a:prstGeom prst="rect">
                <a:avLst/>
              </a:prstGeom>
              <a:noFill/>
              <a:ln w="415925" cap="flat">
                <a:solidFill>
                  <a:schemeClr val="accent1">
                    <a:lumMod val="60000"/>
                    <a:lumOff val="40000"/>
                    <a:alpha val="33069"/>
                  </a:schemeClr>
                </a:solidFill>
                <a:prstDash val="solid"/>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73">
                  <a:solidFill>
                    <a:schemeClr val="tx1"/>
                  </a:solidFill>
                </a:endParaRPr>
              </a:p>
            </p:txBody>
          </p:sp>
        </p:grpSp>
        <p:sp>
          <p:nvSpPr>
            <p:cNvPr id="37" name="TextBox 36">
              <a:extLst>
                <a:ext uri="{FF2B5EF4-FFF2-40B4-BE49-F238E27FC236}">
                  <a16:creationId xmlns:a16="http://schemas.microsoft.com/office/drawing/2014/main" id="{BDFABEAB-70A2-8C48-A0F3-A542456215C4}"/>
                </a:ext>
              </a:extLst>
            </p:cNvPr>
            <p:cNvSpPr txBox="1"/>
            <p:nvPr/>
          </p:nvSpPr>
          <p:spPr>
            <a:xfrm>
              <a:off x="14554721" y="8089990"/>
              <a:ext cx="5584371" cy="512480"/>
            </a:xfrm>
            <a:prstGeom prst="rect">
              <a:avLst/>
            </a:prstGeom>
            <a:noFill/>
          </p:spPr>
          <p:txBody>
            <a:bodyPr wrap="square" rtlCol="0">
              <a:spAutoFit/>
            </a:bodyPr>
            <a:lstStyle/>
            <a:p>
              <a:pPr algn="ctr"/>
              <a:r>
                <a:rPr lang="en-US" sz="1600" b="1" dirty="0">
                  <a:latin typeface="Times" pitchFamily="2" charset="0"/>
                </a:rPr>
                <a:t>Female Celebrity and Relevant </a:t>
              </a:r>
            </a:p>
          </p:txBody>
        </p:sp>
        <p:sp>
          <p:nvSpPr>
            <p:cNvPr id="52" name="TextBox 51">
              <a:extLst>
                <a:ext uri="{FF2B5EF4-FFF2-40B4-BE49-F238E27FC236}">
                  <a16:creationId xmlns:a16="http://schemas.microsoft.com/office/drawing/2014/main" id="{A94998ED-C5F0-4C47-934C-8A470F9EA582}"/>
                </a:ext>
              </a:extLst>
            </p:cNvPr>
            <p:cNvSpPr txBox="1"/>
            <p:nvPr/>
          </p:nvSpPr>
          <p:spPr>
            <a:xfrm>
              <a:off x="20957123" y="8089990"/>
              <a:ext cx="5960147" cy="512480"/>
            </a:xfrm>
            <a:prstGeom prst="rect">
              <a:avLst/>
            </a:prstGeom>
            <a:noFill/>
          </p:spPr>
          <p:txBody>
            <a:bodyPr wrap="square" rtlCol="0">
              <a:spAutoFit/>
            </a:bodyPr>
            <a:lstStyle/>
            <a:p>
              <a:pPr algn="ctr"/>
              <a:r>
                <a:rPr lang="en-US" sz="1600" b="1" dirty="0">
                  <a:latin typeface="Times" pitchFamily="2" charset="0"/>
                </a:rPr>
                <a:t>Female Celebrity and Not Relevant</a:t>
              </a:r>
            </a:p>
          </p:txBody>
        </p:sp>
        <p:sp>
          <p:nvSpPr>
            <p:cNvPr id="53" name="TextBox 52">
              <a:extLst>
                <a:ext uri="{FF2B5EF4-FFF2-40B4-BE49-F238E27FC236}">
                  <a16:creationId xmlns:a16="http://schemas.microsoft.com/office/drawing/2014/main" id="{7F300D91-D022-7F41-94EC-A3985F2BF725}"/>
                </a:ext>
              </a:extLst>
            </p:cNvPr>
            <p:cNvSpPr txBox="1"/>
            <p:nvPr/>
          </p:nvSpPr>
          <p:spPr>
            <a:xfrm>
              <a:off x="14504285" y="12967330"/>
              <a:ext cx="5584371" cy="512480"/>
            </a:xfrm>
            <a:prstGeom prst="rect">
              <a:avLst/>
            </a:prstGeom>
            <a:noFill/>
          </p:spPr>
          <p:txBody>
            <a:bodyPr wrap="square" rtlCol="0">
              <a:spAutoFit/>
            </a:bodyPr>
            <a:lstStyle/>
            <a:p>
              <a:pPr algn="ctr"/>
              <a:r>
                <a:rPr lang="en-US" sz="1600" b="1" dirty="0">
                  <a:latin typeface="Times" pitchFamily="2" charset="0"/>
                </a:rPr>
                <a:t>Male Celebrity and Relevant </a:t>
              </a:r>
            </a:p>
          </p:txBody>
        </p:sp>
        <p:sp>
          <p:nvSpPr>
            <p:cNvPr id="54" name="TextBox 53">
              <a:extLst>
                <a:ext uri="{FF2B5EF4-FFF2-40B4-BE49-F238E27FC236}">
                  <a16:creationId xmlns:a16="http://schemas.microsoft.com/office/drawing/2014/main" id="{F05EEBF5-9CAB-2043-A39B-BE986B3AF508}"/>
                </a:ext>
              </a:extLst>
            </p:cNvPr>
            <p:cNvSpPr txBox="1"/>
            <p:nvPr/>
          </p:nvSpPr>
          <p:spPr>
            <a:xfrm>
              <a:off x="20957123" y="13028406"/>
              <a:ext cx="5584371" cy="512480"/>
            </a:xfrm>
            <a:prstGeom prst="rect">
              <a:avLst/>
            </a:prstGeom>
            <a:noFill/>
          </p:spPr>
          <p:txBody>
            <a:bodyPr wrap="square" rtlCol="0">
              <a:spAutoFit/>
            </a:bodyPr>
            <a:lstStyle/>
            <a:p>
              <a:pPr algn="ctr"/>
              <a:r>
                <a:rPr lang="en-US" sz="1600" b="1" dirty="0">
                  <a:latin typeface="Times" pitchFamily="2" charset="0"/>
                </a:rPr>
                <a:t>Male Celebrity and Not Relevant </a:t>
              </a:r>
            </a:p>
          </p:txBody>
        </p:sp>
      </p:grpSp>
      <p:sp>
        <p:nvSpPr>
          <p:cNvPr id="56" name="TextBox 55">
            <a:extLst>
              <a:ext uri="{FF2B5EF4-FFF2-40B4-BE49-F238E27FC236}">
                <a16:creationId xmlns:a16="http://schemas.microsoft.com/office/drawing/2014/main" id="{F8F3DC97-1275-1E47-867E-B89449F23F18}"/>
              </a:ext>
            </a:extLst>
          </p:cNvPr>
          <p:cNvSpPr txBox="1"/>
          <p:nvPr/>
        </p:nvSpPr>
        <p:spPr>
          <a:xfrm>
            <a:off x="11061264" y="1739687"/>
            <a:ext cx="8769096" cy="738664"/>
          </a:xfrm>
          <a:prstGeom prst="rect">
            <a:avLst/>
          </a:prstGeom>
          <a:solidFill>
            <a:schemeClr val="accent1">
              <a:lumMod val="20000"/>
              <a:lumOff val="80000"/>
            </a:schemeClr>
          </a:solidFill>
        </p:spPr>
        <p:txBody>
          <a:bodyPr wrap="square" tIns="0" bIns="0" rtlCol="0" anchor="t">
            <a:spAutoFit/>
          </a:bodyPr>
          <a:lstStyle/>
          <a:p>
            <a:pPr algn="ctr"/>
            <a:r>
              <a:rPr lang="en-US" sz="2400" b="1" dirty="0">
                <a:latin typeface="Times" pitchFamily="2" charset="0"/>
              </a:rPr>
              <a:t>Advertisements Utilized </a:t>
            </a:r>
          </a:p>
          <a:p>
            <a:pPr algn="ctr"/>
            <a:endParaRPr lang="en-US" sz="2400" b="1" dirty="0"/>
          </a:p>
        </p:txBody>
      </p:sp>
      <p:sp>
        <p:nvSpPr>
          <p:cNvPr id="58" name="TextBox 57">
            <a:extLst>
              <a:ext uri="{FF2B5EF4-FFF2-40B4-BE49-F238E27FC236}">
                <a16:creationId xmlns:a16="http://schemas.microsoft.com/office/drawing/2014/main" id="{B9D6D55B-6EE8-4644-AC04-1DF8D5C39FB4}"/>
              </a:ext>
            </a:extLst>
          </p:cNvPr>
          <p:cNvSpPr txBox="1"/>
          <p:nvPr/>
        </p:nvSpPr>
        <p:spPr>
          <a:xfrm>
            <a:off x="11183673" y="9258764"/>
            <a:ext cx="8769096" cy="738664"/>
          </a:xfrm>
          <a:prstGeom prst="rect">
            <a:avLst/>
          </a:prstGeom>
          <a:solidFill>
            <a:schemeClr val="accent1">
              <a:lumMod val="20000"/>
              <a:lumOff val="80000"/>
            </a:schemeClr>
          </a:solidFill>
        </p:spPr>
        <p:txBody>
          <a:bodyPr wrap="square" tIns="0" bIns="0" rtlCol="0" anchor="t">
            <a:spAutoFit/>
          </a:bodyPr>
          <a:lstStyle/>
          <a:p>
            <a:pPr algn="ctr"/>
            <a:r>
              <a:rPr lang="en-US" sz="2400" b="1" dirty="0">
                <a:latin typeface="Times" pitchFamily="2" charset="0"/>
              </a:rPr>
              <a:t>Plots  </a:t>
            </a:r>
          </a:p>
          <a:p>
            <a:pPr algn="ctr"/>
            <a:endParaRPr lang="en-US" sz="2400" b="1" dirty="0"/>
          </a:p>
        </p:txBody>
      </p:sp>
      <p:sp>
        <p:nvSpPr>
          <p:cNvPr id="60" name="TextBox 59">
            <a:extLst>
              <a:ext uri="{FF2B5EF4-FFF2-40B4-BE49-F238E27FC236}">
                <a16:creationId xmlns:a16="http://schemas.microsoft.com/office/drawing/2014/main" id="{74FC7C5C-76E4-2F45-A239-88995B95D3E5}"/>
              </a:ext>
            </a:extLst>
          </p:cNvPr>
          <p:cNvSpPr txBox="1"/>
          <p:nvPr/>
        </p:nvSpPr>
        <p:spPr>
          <a:xfrm>
            <a:off x="21993073" y="8602243"/>
            <a:ext cx="8769096" cy="738664"/>
          </a:xfrm>
          <a:prstGeom prst="rect">
            <a:avLst/>
          </a:prstGeom>
          <a:solidFill>
            <a:schemeClr val="accent1">
              <a:lumMod val="20000"/>
              <a:lumOff val="80000"/>
            </a:schemeClr>
          </a:solidFill>
        </p:spPr>
        <p:txBody>
          <a:bodyPr wrap="square" tIns="0" bIns="0" rtlCol="0" anchor="t">
            <a:spAutoFit/>
          </a:bodyPr>
          <a:lstStyle/>
          <a:p>
            <a:pPr algn="ctr"/>
            <a:r>
              <a:rPr lang="en-US" sz="2400" b="1" dirty="0">
                <a:latin typeface="Times" pitchFamily="2" charset="0"/>
              </a:rPr>
              <a:t>Final Model Diagnostics </a:t>
            </a:r>
          </a:p>
          <a:p>
            <a:pPr algn="ctr"/>
            <a:endParaRPr lang="en-US" sz="2400" b="1" dirty="0"/>
          </a:p>
        </p:txBody>
      </p:sp>
      <p:pic>
        <p:nvPicPr>
          <p:cNvPr id="44" name="Picture 43">
            <a:extLst>
              <a:ext uri="{FF2B5EF4-FFF2-40B4-BE49-F238E27FC236}">
                <a16:creationId xmlns:a16="http://schemas.microsoft.com/office/drawing/2014/main" id="{21BF5435-A215-264C-921D-88F3C1132E4F}"/>
              </a:ext>
            </a:extLst>
          </p:cNvPr>
          <p:cNvPicPr>
            <a:picLocks noChangeAspect="1"/>
          </p:cNvPicPr>
          <p:nvPr/>
        </p:nvPicPr>
        <p:blipFill>
          <a:blip r:embed="rId13"/>
          <a:stretch>
            <a:fillRect/>
          </a:stretch>
        </p:blipFill>
        <p:spPr>
          <a:xfrm>
            <a:off x="26989194" y="9486017"/>
            <a:ext cx="3585335" cy="2212663"/>
          </a:xfrm>
          <a:prstGeom prst="rect">
            <a:avLst/>
          </a:prstGeom>
        </p:spPr>
      </p:pic>
      <mc:AlternateContent xmlns:mc="http://schemas.openxmlformats.org/markup-compatibility/2006">
        <mc:Choice xmlns:a14="http://schemas.microsoft.com/office/drawing/2010/main" Requires="a14">
          <p:graphicFrame>
            <p:nvGraphicFramePr>
              <p:cNvPr id="64" name="Table 4">
                <a:extLst>
                  <a:ext uri="{FF2B5EF4-FFF2-40B4-BE49-F238E27FC236}">
                    <a16:creationId xmlns:a16="http://schemas.microsoft.com/office/drawing/2014/main" id="{AB36C4EC-48AE-A745-820F-DD1FD4E33E0F}"/>
                  </a:ext>
                </a:extLst>
              </p:cNvPr>
              <p:cNvGraphicFramePr>
                <a:graphicFrameLocks noGrp="1"/>
              </p:cNvGraphicFramePr>
              <p:nvPr>
                <p:extLst>
                  <p:ext uri="{D42A27DB-BD31-4B8C-83A1-F6EECF244321}">
                    <p14:modId xmlns:p14="http://schemas.microsoft.com/office/powerpoint/2010/main" val="251132223"/>
                  </p:ext>
                </p:extLst>
              </p:nvPr>
            </p:nvGraphicFramePr>
            <p:xfrm>
              <a:off x="20655071" y="2738845"/>
              <a:ext cx="11790031" cy="4937760"/>
            </p:xfrm>
            <a:graphic>
              <a:graphicData uri="http://schemas.openxmlformats.org/drawingml/2006/table">
                <a:tbl>
                  <a:tblPr firstRow="1" bandRow="1">
                    <a:tableStyleId>{69CF1AB2-1976-4502-BF36-3FF5EA218861}</a:tableStyleId>
                  </a:tblPr>
                  <a:tblGrid>
                    <a:gridCol w="1136398">
                      <a:extLst>
                        <a:ext uri="{9D8B030D-6E8A-4147-A177-3AD203B41FA5}">
                          <a16:colId xmlns:a16="http://schemas.microsoft.com/office/drawing/2014/main" val="455717239"/>
                        </a:ext>
                      </a:extLst>
                    </a:gridCol>
                    <a:gridCol w="6224156">
                      <a:extLst>
                        <a:ext uri="{9D8B030D-6E8A-4147-A177-3AD203B41FA5}">
                          <a16:colId xmlns:a16="http://schemas.microsoft.com/office/drawing/2014/main" val="1452774757"/>
                        </a:ext>
                      </a:extLst>
                    </a:gridCol>
                    <a:gridCol w="910513">
                      <a:extLst>
                        <a:ext uri="{9D8B030D-6E8A-4147-A177-3AD203B41FA5}">
                          <a16:colId xmlns:a16="http://schemas.microsoft.com/office/drawing/2014/main" val="538650496"/>
                        </a:ext>
                      </a:extLst>
                    </a:gridCol>
                    <a:gridCol w="3518964">
                      <a:extLst>
                        <a:ext uri="{9D8B030D-6E8A-4147-A177-3AD203B41FA5}">
                          <a16:colId xmlns:a16="http://schemas.microsoft.com/office/drawing/2014/main" val="3664834177"/>
                        </a:ext>
                      </a:extLst>
                    </a:gridCol>
                  </a:tblGrid>
                  <a:tr h="496710">
                    <a:tc>
                      <a:txBody>
                        <a:bodyPr/>
                        <a:lstStyle/>
                        <a:p>
                          <a:pPr algn="ctr"/>
                          <a:r>
                            <a:rPr lang="en-US" sz="1600" u="none" dirty="0">
                              <a:latin typeface="Times" pitchFamily="2" charset="0"/>
                            </a:rPr>
                            <a:t>Criterion</a:t>
                          </a:r>
                        </a:p>
                      </a:txBody>
                      <a:tcPr marL="60960" marR="60960" marT="30480" marB="30480" anchor="ctr"/>
                    </a:tc>
                    <a:tc>
                      <a:txBody>
                        <a:bodyPr/>
                        <a:lstStyle/>
                        <a:p>
                          <a:pPr algn="ctr"/>
                          <a:r>
                            <a:rPr lang="en-US" sz="1600" u="none" dirty="0">
                              <a:latin typeface="Times" pitchFamily="2" charset="0"/>
                            </a:rPr>
                            <a:t>Models</a:t>
                          </a:r>
                        </a:p>
                      </a:txBody>
                      <a:tcPr marL="60960" marR="60960" marT="30480" marB="30480" anchor="ctr"/>
                    </a:tc>
                    <a:tc>
                      <a:txBody>
                        <a:bodyPr/>
                        <a:lstStyle/>
                        <a:p>
                          <a:pPr algn="ctr"/>
                          <a:r>
                            <a:rPr lang="en-US" sz="1600" u="none" dirty="0">
                              <a:latin typeface="Times" pitchFamily="2" charset="0"/>
                            </a:rPr>
                            <a:t>CV Score</a:t>
                          </a:r>
                        </a:p>
                      </a:txBody>
                      <a:tcPr marL="60960" marR="60960" marT="30480" marB="30480" anchor="ctr"/>
                    </a:tc>
                    <a:tc>
                      <a:txBody>
                        <a:bodyPr/>
                        <a:lstStyle/>
                        <a:p>
                          <a:pPr algn="ctr"/>
                          <a:r>
                            <a:rPr lang="en-US" sz="1600" u="none" dirty="0">
                              <a:latin typeface="Times" pitchFamily="2" charset="0"/>
                            </a:rPr>
                            <a:t>P-value &amp; Standard Error </a:t>
                          </a:r>
                        </a:p>
                      </a:txBody>
                      <a:tcPr marL="60960" marR="60960" marT="30480" marB="30480" anchor="ctr"/>
                    </a:tc>
                    <a:extLst>
                      <a:ext uri="{0D108BD9-81ED-4DB2-BD59-A6C34878D82A}">
                        <a16:rowId xmlns:a16="http://schemas.microsoft.com/office/drawing/2014/main" val="314112300"/>
                      </a:ext>
                    </a:extLst>
                  </a:tr>
                  <a:tr h="1523204">
                    <a:tc>
                      <a:txBody>
                        <a:bodyPr/>
                        <a:lstStyle/>
                        <a:p>
                          <a:pPr algn="ctr">
                            <a:lnSpc>
                              <a:spcPct val="100000"/>
                            </a:lnSpc>
                          </a:pPr>
                          <a:r>
                            <a:rPr lang="en-US" sz="1600" dirty="0">
                              <a:latin typeface="Times" pitchFamily="2" charset="0"/>
                            </a:rPr>
                            <a:t>VIF</a:t>
                          </a:r>
                        </a:p>
                      </a:txBody>
                      <a:tcPr marL="60960" marR="60960" marT="30480" marB="30480" anchor="ctr"/>
                    </a:tc>
                    <a:tc>
                      <a:txBody>
                        <a:bodyPr/>
                        <a:lstStyle/>
                        <a:p>
                          <a:pPr marL="0" marR="0" lvl="0" indent="0" algn="l" defTabSz="4251960" rtl="0" eaLnBrk="1" fontAlgn="auto" latinLnBrk="0" hangingPunct="1">
                            <a:lnSpc>
                              <a:spcPct val="100000"/>
                            </a:lnSpc>
                            <a:spcBef>
                              <a:spcPts val="0"/>
                            </a:spcBef>
                            <a:spcAft>
                              <a:spcPts val="0"/>
                            </a:spcAft>
                            <a:buClrTx/>
                            <a:buSzTx/>
                            <a:buFontTx/>
                            <a:buNone/>
                            <a:tabLst/>
                            <a:defRPr/>
                          </a:pPr>
                          <a14:m>
                            <m:oMath xmlns:m="http://schemas.openxmlformats.org/officeDocument/2006/math">
                              <m:r>
                                <m:rPr>
                                  <m:nor/>
                                </m:rPr>
                                <a:rPr lang="cy-GB" sz="1600" b="1" kern="1200" smtClean="0">
                                  <a:solidFill>
                                    <a:schemeClr val="dk1"/>
                                  </a:solidFill>
                                  <a:effectLst/>
                                  <a:latin typeface="Times" pitchFamily="2" charset="0"/>
                                </a:rPr>
                                <m:t>Ŷ</m:t>
                              </m:r>
                            </m:oMath>
                          </a14:m>
                          <a:r>
                            <a:rPr lang="en-US" sz="1600" dirty="0">
                              <a:latin typeface="Times" pitchFamily="2" charset="0"/>
                            </a:rPr>
                            <a:t> </a:t>
                          </a:r>
                          <a14:m>
                            <m:oMath xmlns:m="http://schemas.openxmlformats.org/officeDocument/2006/math">
                              <m:r>
                                <m:rPr>
                                  <m:nor/>
                                </m:rPr>
                                <a:rPr lang="en-US" sz="1600" b="1" kern="1200" smtClean="0">
                                  <a:solidFill>
                                    <a:schemeClr val="dk1"/>
                                  </a:solidFill>
                                  <a:effectLst/>
                                  <a:latin typeface="Times" pitchFamily="2" charset="0"/>
                                </a:rPr>
                                <m:t>=</m:t>
                              </m:r>
                              <m:r>
                                <m:rPr>
                                  <m:nor/>
                                </m:rPr>
                                <a:rPr lang="en-US" sz="1600" b="0" kern="1200" smtClean="0">
                                  <a:solidFill>
                                    <a:schemeClr val="dk1"/>
                                  </a:solidFill>
                                  <a:effectLst/>
                                  <a:latin typeface="Times" pitchFamily="2" charset="0"/>
                                </a:rPr>
                                <m:t> </m:t>
                              </m:r>
                              <m:r>
                                <m:rPr>
                                  <m:nor/>
                                </m:rPr>
                                <a:rPr lang="en-US" sz="1600" smtClean="0">
                                  <a:latin typeface="Times" pitchFamily="2" charset="0"/>
                                </a:rPr>
                                <m:t>0.78622</m:t>
                              </m:r>
                              <m:r>
                                <m:rPr>
                                  <m:nor/>
                                </m:rPr>
                                <a:rPr lang="en-US" sz="1600" b="0" smtClean="0">
                                  <a:latin typeface="Times" pitchFamily="2" charset="0"/>
                                </a:rPr>
                                <m:t> +</m:t>
                              </m:r>
                              <m:r>
                                <m:rPr>
                                  <m:nor/>
                                </m:rPr>
                                <a:rPr lang="en-US" sz="1600" b="0" i="0" smtClean="0">
                                  <a:latin typeface="Times" pitchFamily="2" charset="0"/>
                                </a:rPr>
                                <m:t> </m:t>
                              </m:r>
                              <m:r>
                                <m:rPr>
                                  <m:nor/>
                                </m:rPr>
                                <a:rPr lang="en-US" sz="1600" smtClean="0">
                                  <a:latin typeface="Times" pitchFamily="2" charset="0"/>
                                </a:rPr>
                                <m:t>0.11747</m:t>
                              </m:r>
                              <m:r>
                                <m:rPr>
                                  <m:nor/>
                                </m:rPr>
                                <a:rPr lang="en-US" sz="1600" b="0" smtClean="0">
                                  <a:latin typeface="Times" pitchFamily="2" charset="0"/>
                                </a:rPr>
                                <m:t>∗</m:t>
                              </m:r>
                              <m:r>
                                <m:rPr>
                                  <m:nor/>
                                </m:rPr>
                                <a:rPr lang="en-US" sz="1600" b="0" smtClean="0">
                                  <a:latin typeface="Times" pitchFamily="2" charset="0"/>
                                </a:rPr>
                                <m:t>Gen</m:t>
                              </m:r>
                              <m:r>
                                <m:rPr>
                                  <m:nor/>
                                </m:rPr>
                                <a:rPr lang="en-US" sz="1600" b="0" smtClean="0">
                                  <a:latin typeface="Times" pitchFamily="2" charset="0"/>
                                </a:rPr>
                                <m:t> − 0.03219(</m:t>
                              </m:r>
                              <m:r>
                                <m:rPr>
                                  <m:nor/>
                                </m:rPr>
                                <a:rPr lang="en-US" sz="1600" b="0" smtClean="0">
                                  <a:latin typeface="Times" pitchFamily="2" charset="0"/>
                                </a:rPr>
                                <m:t>Pers</m:t>
                              </m:r>
                              <m:r>
                                <m:rPr>
                                  <m:nor/>
                                </m:rPr>
                                <a:rPr lang="en-US" sz="1600" b="0" smtClean="0">
                                  <a:latin typeface="Times" pitchFamily="2" charset="0"/>
                                </a:rPr>
                                <m:t>) − 0.05748</m:t>
                              </m:r>
                              <m:r>
                                <m:rPr>
                                  <m:nor/>
                                </m:rPr>
                                <a:rPr lang="en-US" sz="1600" b="0" smtClean="0">
                                  <a:latin typeface="Times" pitchFamily="2" charset="0"/>
                                </a:rPr>
                                <m:t>Attn</m:t>
                              </m:r>
                              <m:r>
                                <m:rPr>
                                  <m:nor/>
                                </m:rPr>
                                <a:rPr lang="en-US" sz="1600" b="0" smtClean="0">
                                  <a:latin typeface="Times" pitchFamily="2" charset="0"/>
                                </a:rPr>
                                <m:t> + 0.35141(</m:t>
                              </m:r>
                              <m:r>
                                <m:rPr>
                                  <m:nor/>
                                </m:rPr>
                                <a:rPr lang="en-US" sz="1600" b="0" smtClean="0">
                                  <a:latin typeface="Times" pitchFamily="2" charset="0"/>
                                </a:rPr>
                                <m:t>Fav</m:t>
                              </m:r>
                              <m:r>
                                <m:rPr>
                                  <m:nor/>
                                </m:rPr>
                                <a:rPr lang="en-US" sz="1600" b="0" smtClean="0">
                                  <a:latin typeface="Times" pitchFamily="2" charset="0"/>
                                </a:rPr>
                                <m:t>) + 0.40737(</m:t>
                              </m:r>
                              <m:r>
                                <m:rPr>
                                  <m:nor/>
                                </m:rPr>
                                <a:rPr lang="en-US" sz="1600" b="0" smtClean="0">
                                  <a:latin typeface="Times" pitchFamily="2" charset="0"/>
                                </a:rPr>
                                <m:t>Exp</m:t>
                              </m:r>
                              <m:r>
                                <m:rPr>
                                  <m:nor/>
                                </m:rPr>
                                <a:rPr lang="en-US" sz="1600" b="0" smtClean="0">
                                  <a:latin typeface="Times" pitchFamily="2" charset="0"/>
                                </a:rPr>
                                <m:t>) + 0.19106(</m:t>
                              </m:r>
                              <m:r>
                                <m:rPr>
                                  <m:nor/>
                                </m:rPr>
                                <a:rPr lang="en-US" sz="1600" b="0" smtClean="0">
                                  <a:latin typeface="Times" pitchFamily="2" charset="0"/>
                                </a:rPr>
                                <m:t>Gender</m:t>
                              </m:r>
                              <m:r>
                                <m:rPr>
                                  <m:nor/>
                                </m:rPr>
                                <a:rPr lang="en-US" sz="1600" b="0" smtClean="0">
                                  <a:latin typeface="Times" pitchFamily="2" charset="0"/>
                                </a:rPr>
                                <m:t>) </m:t>
                              </m:r>
                              <m:r>
                                <a:rPr lang="en-US" sz="1600" b="0" smtClean="0">
                                  <a:latin typeface="Cambria Math" panose="02040503050406030204" pitchFamily="18" charset="0"/>
                                </a:rPr>
                                <m:t>–</m:t>
                              </m:r>
                              <m:r>
                                <m:rPr>
                                  <m:nor/>
                                </m:rPr>
                                <a:rPr lang="en-US" sz="1600" b="0" smtClean="0">
                                  <a:latin typeface="Times" pitchFamily="2" charset="0"/>
                                </a:rPr>
                                <m:t> 0.26642(</m:t>
                              </m:r>
                              <m:r>
                                <m:rPr>
                                  <m:nor/>
                                </m:rPr>
                                <a:rPr lang="en-US" sz="1600" b="0" smtClean="0">
                                  <a:latin typeface="Times" pitchFamily="2" charset="0"/>
                                </a:rPr>
                                <m:t>Relevancy</m:t>
                              </m:r>
                              <m:r>
                                <m:rPr>
                                  <m:nor/>
                                </m:rPr>
                                <a:rPr lang="en-US" sz="1600" b="0" smtClean="0">
                                  <a:latin typeface="Times" pitchFamily="2" charset="0"/>
                                </a:rPr>
                                <m:t>) </m:t>
                              </m:r>
                            </m:oMath>
                          </a14:m>
                          <a:endParaRPr lang="en-US" sz="1600" b="0" dirty="0">
                            <a:latin typeface="Times" pitchFamily="2" charset="0"/>
                          </a:endParaRPr>
                        </a:p>
                        <a:p>
                          <a:pPr marL="342900" marR="0" lvl="0" indent="-342900" algn="l" defTabSz="425196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1" dirty="0">
                              <a:latin typeface="Times" pitchFamily="2" charset="0"/>
                            </a:rPr>
                            <a:t>For every relevant ad, a celebrity’s credibility decreases by 0.22662 </a:t>
                          </a:r>
                        </a:p>
                        <a:p>
                          <a:pPr marL="342900" marR="0" lvl="0" indent="-342900" algn="l" defTabSz="425196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1" dirty="0">
                              <a:latin typeface="Times" pitchFamily="2" charset="0"/>
                            </a:rPr>
                            <a:t>For every ad with a celebrity of male gender, a celebrity’s credibility increases by 0.19106</a:t>
                          </a:r>
                        </a:p>
                      </a:txBody>
                      <a:tcPr marL="60960" marR="60960" marT="30480" marB="30480" anchor="ctr"/>
                    </a:tc>
                    <a:tc>
                      <a:txBody>
                        <a:bodyPr/>
                        <a:lstStyle/>
                        <a:p>
                          <a:pPr algn="ctr">
                            <a:lnSpc>
                              <a:spcPct val="100000"/>
                            </a:lnSpc>
                          </a:pPr>
                          <a:r>
                            <a:rPr lang="en-US" sz="1600" dirty="0">
                              <a:latin typeface="Times" pitchFamily="2" charset="0"/>
                            </a:rPr>
                            <a:t>1.158</a:t>
                          </a:r>
                        </a:p>
                      </a:txBody>
                      <a:tcPr marL="60960" marR="60960" marT="30480" marB="30480" anchor="ctr"/>
                    </a:tc>
                    <a:tc>
                      <a:txBody>
                        <a:bodyPr/>
                        <a:lstStyle/>
                        <a:p>
                          <a:pPr marL="0" indent="0" algn="l">
                            <a:lnSpc>
                              <a:spcPct val="100000"/>
                            </a:lnSpc>
                            <a:buFont typeface="Arial" panose="020B0604020202020204" pitchFamily="34" charset="0"/>
                            <a:buNone/>
                          </a:pPr>
                          <a:r>
                            <a:rPr lang="en-US" sz="1600" b="1" u="sng" kern="1200" dirty="0">
                              <a:solidFill>
                                <a:schemeClr val="dk1"/>
                              </a:solidFill>
                              <a:latin typeface="Times" pitchFamily="2" charset="0"/>
                              <a:ea typeface="+mn-ea"/>
                              <a:cs typeface="+mn-cs"/>
                            </a:rPr>
                            <a:t>Relevancy</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P-value: </a:t>
                          </a:r>
                          <a:r>
                            <a:rPr lang="en-US" sz="1600" dirty="0"/>
                            <a:t>0.088</a:t>
                          </a:r>
                          <a:endParaRPr lang="en-US" sz="1600" b="0" kern="1200" dirty="0">
                            <a:solidFill>
                              <a:schemeClr val="dk1"/>
                            </a:solidFill>
                            <a:latin typeface="Times" pitchFamily="2" charset="0"/>
                            <a:ea typeface="+mn-ea"/>
                            <a:cs typeface="+mn-cs"/>
                          </a:endParaRP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Standard Error: </a:t>
                          </a:r>
                          <a:r>
                            <a:rPr lang="en-US" sz="1600" dirty="0"/>
                            <a:t>0.155</a:t>
                          </a:r>
                          <a:endParaRPr lang="en-US" sz="1600" b="0" kern="1200" dirty="0">
                            <a:solidFill>
                              <a:schemeClr val="dk1"/>
                            </a:solidFill>
                            <a:latin typeface="Times" pitchFamily="2" charset="0"/>
                            <a:ea typeface="+mn-ea"/>
                            <a:cs typeface="+mn-cs"/>
                          </a:endParaRPr>
                        </a:p>
                        <a:p>
                          <a:pPr marL="0" indent="0" algn="l">
                            <a:lnSpc>
                              <a:spcPct val="100000"/>
                            </a:lnSpc>
                            <a:buFont typeface="Arial" panose="020B0604020202020204" pitchFamily="34" charset="0"/>
                            <a:buNone/>
                          </a:pPr>
                          <a:r>
                            <a:rPr lang="en-US" sz="1600" b="1" u="sng" dirty="0"/>
                            <a:t>Gender</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P-value: </a:t>
                          </a:r>
                          <a:r>
                            <a:rPr lang="en-US" sz="1600" dirty="0"/>
                            <a:t>0.206</a:t>
                          </a:r>
                          <a:endParaRPr lang="en-US" sz="1600" b="0" kern="1200" dirty="0">
                            <a:solidFill>
                              <a:schemeClr val="dk1"/>
                            </a:solidFill>
                            <a:latin typeface="Times" pitchFamily="2" charset="0"/>
                            <a:ea typeface="+mn-ea"/>
                            <a:cs typeface="+mn-cs"/>
                          </a:endParaRPr>
                        </a:p>
                        <a:p>
                          <a:pPr algn="l">
                            <a:lnSpc>
                              <a:spcPct val="100000"/>
                            </a:lnSpc>
                          </a:pPr>
                          <a:r>
                            <a:rPr lang="en-US" sz="1600" dirty="0">
                              <a:latin typeface="Times" pitchFamily="2" charset="0"/>
                            </a:rPr>
                            <a:t>Standard Error: </a:t>
                          </a:r>
                          <a:r>
                            <a:rPr lang="en-US" sz="1600" dirty="0"/>
                            <a:t>0.150</a:t>
                          </a:r>
                          <a:endParaRPr lang="en-US" sz="1600" dirty="0">
                            <a:latin typeface="Times" pitchFamily="2" charset="0"/>
                          </a:endParaRPr>
                        </a:p>
                      </a:txBody>
                      <a:tcPr marL="60960" marR="60960" marT="30480" marB="30480" anchor="ctr"/>
                    </a:tc>
                    <a:extLst>
                      <a:ext uri="{0D108BD9-81ED-4DB2-BD59-A6C34878D82A}">
                        <a16:rowId xmlns:a16="http://schemas.microsoft.com/office/drawing/2014/main" val="125541662"/>
                      </a:ext>
                    </a:extLst>
                  </a:tr>
                  <a:tr h="1523204">
                    <a:tc>
                      <a:txBody>
                        <a:bodyPr/>
                        <a:lstStyle/>
                        <a:p>
                          <a:pPr algn="ctr">
                            <a:lnSpc>
                              <a:spcPct val="100000"/>
                            </a:lnSpc>
                          </a:pPr>
                          <a:r>
                            <a:rPr lang="en-US" sz="1600" dirty="0">
                              <a:latin typeface="Times" pitchFamily="2" charset="0"/>
                            </a:rPr>
                            <a:t>Adj. R</a:t>
                          </a:r>
                          <a:r>
                            <a:rPr lang="en-US" sz="1600" baseline="30000" dirty="0">
                              <a:latin typeface="Times" pitchFamily="2" charset="0"/>
                            </a:rPr>
                            <a:t>2</a:t>
                          </a:r>
                          <a:endParaRPr lang="en-US" sz="1600" dirty="0">
                            <a:latin typeface="Times" pitchFamily="2" charset="0"/>
                          </a:endParaRPr>
                        </a:p>
                      </a:txBody>
                      <a:tcPr marL="60960" marR="60960" marT="30480" marB="30480" anchor="ctr"/>
                    </a:tc>
                    <a:tc>
                      <a:txBody>
                        <a:bodyPr/>
                        <a:lstStyle/>
                        <a:p>
                          <a:pPr algn="l">
                            <a:lnSpc>
                              <a:spcPct val="100000"/>
                            </a:lnSpc>
                          </a:pPr>
                          <a14:m>
                            <m:oMath xmlns:m="http://schemas.openxmlformats.org/officeDocument/2006/math">
                              <m:r>
                                <m:rPr>
                                  <m:nor/>
                                </m:rPr>
                                <a:rPr lang="cy-GB" sz="1600" b="1" kern="1200" smtClean="0">
                                  <a:solidFill>
                                    <a:schemeClr val="dk1"/>
                                  </a:solidFill>
                                  <a:effectLst/>
                                  <a:latin typeface="Times" pitchFamily="2" charset="0"/>
                                </a:rPr>
                                <m:t>Ŷ</m:t>
                              </m:r>
                            </m:oMath>
                          </a14:m>
                          <a:r>
                            <a:rPr lang="en-US" sz="1600" dirty="0">
                              <a:latin typeface="Times" pitchFamily="2" charset="0"/>
                            </a:rPr>
                            <a:t> =</a:t>
                          </a:r>
                          <a:r>
                            <a:rPr lang="en-US" sz="1600" baseline="0" dirty="0">
                              <a:latin typeface="Times" pitchFamily="2" charset="0"/>
                            </a:rPr>
                            <a:t> 0.72410 + 0.12355(Gen) – 0.06553(Attn) + </a:t>
                          </a:r>
                          <a:r>
                            <a:rPr lang="en-US" sz="1600" dirty="0">
                              <a:latin typeface="Times" pitchFamily="2" charset="0"/>
                            </a:rPr>
                            <a:t>0.33525(Fav)</a:t>
                          </a:r>
                          <a:r>
                            <a:rPr lang="en-US" sz="1600" baseline="0" dirty="0">
                              <a:latin typeface="Times" pitchFamily="2" charset="0"/>
                            </a:rPr>
                            <a:t> + </a:t>
                          </a:r>
                          <a:r>
                            <a:rPr lang="en-US" sz="1600" dirty="0">
                              <a:latin typeface="Times" pitchFamily="2" charset="0"/>
                            </a:rPr>
                            <a:t>0.40374(Exp) + 0.19646(Gender)</a:t>
                          </a:r>
                          <a:r>
                            <a:rPr lang="en-US" sz="1600" baseline="0" dirty="0">
                              <a:latin typeface="Times" pitchFamily="2" charset="0"/>
                            </a:rPr>
                            <a:t> – 0.25401(Relevancy) </a:t>
                          </a:r>
                        </a:p>
                        <a:p>
                          <a:pPr marL="342900" indent="-342900" algn="l">
                            <a:lnSpc>
                              <a:spcPct val="100000"/>
                            </a:lnSpc>
                            <a:buFont typeface="Arial" panose="020B0604020202020204" pitchFamily="34" charset="0"/>
                            <a:buChar char="•"/>
                          </a:pPr>
                          <a:r>
                            <a:rPr lang="en-US" sz="1600" i="1" baseline="0" dirty="0">
                              <a:latin typeface="Times" pitchFamily="2" charset="0"/>
                            </a:rPr>
                            <a:t>For every relevant ad, a celebrity’s  credibility decreases by 0.25401</a:t>
                          </a:r>
                        </a:p>
                        <a:p>
                          <a:pPr marL="342900" indent="-342900" algn="l">
                            <a:lnSpc>
                              <a:spcPct val="100000"/>
                            </a:lnSpc>
                            <a:buFont typeface="Arial" panose="020B0604020202020204" pitchFamily="34" charset="0"/>
                            <a:buChar char="•"/>
                          </a:pPr>
                          <a:r>
                            <a:rPr lang="en-US" sz="1600" i="1" baseline="0" dirty="0">
                              <a:latin typeface="Times" pitchFamily="2" charset="0"/>
                            </a:rPr>
                            <a:t>For every ad with a celebrity of male gender, a celebrity’s credibility increases by 0.19106</a:t>
                          </a:r>
                          <a:endParaRPr lang="en-US" sz="1600" i="1" dirty="0">
                            <a:latin typeface="Times" pitchFamily="2" charset="0"/>
                          </a:endParaRPr>
                        </a:p>
                      </a:txBody>
                      <a:tcPr marL="60960" marR="60960" marT="30480" marB="30480" anchor="ctr"/>
                    </a:tc>
                    <a:tc>
                      <a:txBody>
                        <a:bodyPr/>
                        <a:lstStyle/>
                        <a:p>
                          <a:pPr algn="ctr">
                            <a:lnSpc>
                              <a:spcPct val="100000"/>
                            </a:lnSpc>
                          </a:pPr>
                          <a:r>
                            <a:rPr lang="en-US" sz="1600" dirty="0">
                              <a:latin typeface="Times" pitchFamily="2" charset="0"/>
                            </a:rPr>
                            <a:t>1.095</a:t>
                          </a:r>
                        </a:p>
                      </a:txBody>
                      <a:tcPr marL="60960" marR="60960" marT="30480" marB="30480" anchor="ctr"/>
                    </a:tc>
                    <a:tc>
                      <a:txBody>
                        <a:bodyPr/>
                        <a:lstStyle/>
                        <a:p>
                          <a:pPr marL="0" indent="0" algn="l">
                            <a:lnSpc>
                              <a:spcPct val="100000"/>
                            </a:lnSpc>
                            <a:buFont typeface="Arial" panose="020B0604020202020204" pitchFamily="34" charset="0"/>
                            <a:buNone/>
                          </a:pPr>
                          <a:r>
                            <a:rPr lang="en-US" sz="1600" b="1" u="sng" kern="1200" dirty="0">
                              <a:solidFill>
                                <a:schemeClr val="dk1"/>
                              </a:solidFill>
                              <a:latin typeface="Times" pitchFamily="2" charset="0"/>
                              <a:ea typeface="+mn-ea"/>
                              <a:cs typeface="+mn-cs"/>
                            </a:rPr>
                            <a:t>Relevancy</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P-value: </a:t>
                          </a:r>
                          <a:r>
                            <a:rPr lang="en-US" sz="1600" dirty="0"/>
                            <a:t>0.099 </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Standard Error: </a:t>
                          </a:r>
                          <a:r>
                            <a:rPr lang="en-US" sz="1600" dirty="0"/>
                            <a:t>0.153</a:t>
                          </a:r>
                        </a:p>
                        <a:p>
                          <a:pPr marL="0" indent="0" algn="l">
                            <a:lnSpc>
                              <a:spcPct val="100000"/>
                            </a:lnSpc>
                            <a:buFont typeface="Arial" panose="020B0604020202020204" pitchFamily="34" charset="0"/>
                            <a:buNone/>
                          </a:pPr>
                          <a:r>
                            <a:rPr lang="en-US" sz="1600" b="1" u="sng" dirty="0"/>
                            <a:t>Gender</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P-value: </a:t>
                          </a:r>
                          <a:r>
                            <a:rPr lang="en-US" sz="1600" dirty="0"/>
                            <a:t>0.192</a:t>
                          </a:r>
                          <a:endParaRPr lang="en-US" sz="1600" b="0" kern="1200" dirty="0">
                            <a:solidFill>
                              <a:schemeClr val="dk1"/>
                            </a:solidFill>
                            <a:latin typeface="Times" pitchFamily="2" charset="0"/>
                            <a:ea typeface="+mn-ea"/>
                            <a:cs typeface="+mn-cs"/>
                          </a:endParaRPr>
                        </a:p>
                        <a:p>
                          <a:pPr algn="l">
                            <a:lnSpc>
                              <a:spcPct val="100000"/>
                            </a:lnSpc>
                          </a:pPr>
                          <a:r>
                            <a:rPr lang="en-US" sz="1600" dirty="0">
                              <a:latin typeface="Times" pitchFamily="2" charset="0"/>
                            </a:rPr>
                            <a:t>Standard Error: </a:t>
                          </a:r>
                          <a:r>
                            <a:rPr lang="en-US" sz="1600" dirty="0"/>
                            <a:t>0.150</a:t>
                          </a:r>
                          <a:endParaRPr lang="en-US" sz="1600" dirty="0">
                            <a:latin typeface="Times" pitchFamily="2" charset="0"/>
                          </a:endParaRPr>
                        </a:p>
                      </a:txBody>
                      <a:tcPr marL="60960" marR="60960" marT="30480" marB="30480" anchor="ctr"/>
                    </a:tc>
                    <a:extLst>
                      <a:ext uri="{0D108BD9-81ED-4DB2-BD59-A6C34878D82A}">
                        <a16:rowId xmlns:a16="http://schemas.microsoft.com/office/drawing/2014/main" val="1994112551"/>
                      </a:ext>
                    </a:extLst>
                  </a:tr>
                  <a:tr h="792066">
                    <a:tc>
                      <a:txBody>
                        <a:bodyPr/>
                        <a:lstStyle/>
                        <a:p>
                          <a:pPr marL="0" marR="0" lvl="0" indent="0" algn="ctr" defTabSz="4251960" rtl="0" eaLnBrk="1" fontAlgn="auto" latinLnBrk="0" hangingPunct="1">
                            <a:lnSpc>
                              <a:spcPct val="100000"/>
                            </a:lnSpc>
                            <a:spcBef>
                              <a:spcPts val="0"/>
                            </a:spcBef>
                            <a:spcAft>
                              <a:spcPts val="0"/>
                            </a:spcAft>
                            <a:buClrTx/>
                            <a:buSzTx/>
                            <a:buFontTx/>
                            <a:buNone/>
                            <a:tabLst/>
                            <a:defRPr/>
                          </a:pPr>
                          <a:r>
                            <a:rPr lang="en-US" sz="1600" dirty="0">
                              <a:latin typeface="Times" pitchFamily="2" charset="0"/>
                            </a:rPr>
                            <a:t>AIC</a:t>
                          </a:r>
                        </a:p>
                      </a:txBody>
                      <a:tcPr marL="60960" marR="60960" marT="30480" marB="30480" anchor="ctr"/>
                    </a:tc>
                    <a:tc>
                      <a:txBody>
                        <a:bodyPr/>
                        <a:lstStyle/>
                        <a:p>
                          <a:pPr marL="0" marR="0" lvl="0" indent="0" algn="l" defTabSz="4251960" rtl="0" eaLnBrk="1" fontAlgn="auto" latinLnBrk="0" hangingPunct="1">
                            <a:lnSpc>
                              <a:spcPct val="100000"/>
                            </a:lnSpc>
                            <a:spcBef>
                              <a:spcPts val="0"/>
                            </a:spcBef>
                            <a:spcAft>
                              <a:spcPts val="0"/>
                            </a:spcAft>
                            <a:buClrTx/>
                            <a:buSzTx/>
                            <a:buFontTx/>
                            <a:buNone/>
                            <a:tabLst/>
                            <a:defRPr/>
                          </a:pPr>
                          <a14:m>
                            <m:oMath xmlns:m="http://schemas.openxmlformats.org/officeDocument/2006/math">
                              <m:r>
                                <m:rPr>
                                  <m:nor/>
                                </m:rPr>
                                <a:rPr lang="cy-GB" sz="1600" b="1" kern="1200" smtClean="0">
                                  <a:solidFill>
                                    <a:schemeClr val="dk1"/>
                                  </a:solidFill>
                                  <a:effectLst/>
                                  <a:latin typeface="Times" pitchFamily="2" charset="0"/>
                                </a:rPr>
                                <m:t>Ŷ</m:t>
                              </m:r>
                            </m:oMath>
                          </a14:m>
                          <a:r>
                            <a:rPr lang="en-US" sz="1600" dirty="0">
                              <a:latin typeface="Times" pitchFamily="2" charset="0"/>
                            </a:rPr>
                            <a:t> = 0.89442 + 0.38154(Fav)</a:t>
                          </a:r>
                          <a:r>
                            <a:rPr lang="en-US" sz="1600" baseline="0" dirty="0">
                              <a:latin typeface="Times" pitchFamily="2" charset="0"/>
                            </a:rPr>
                            <a:t> + 0.40143(Exp) – 0.28142(Relevancy)</a:t>
                          </a:r>
                          <a:r>
                            <a:rPr lang="en-US" sz="1600" dirty="0">
                              <a:latin typeface="Times" pitchFamily="2" charset="0"/>
                            </a:rPr>
                            <a:t> </a:t>
                          </a:r>
                        </a:p>
                        <a:p>
                          <a:pPr marL="342900" marR="0" lvl="0" indent="-342900" algn="l" defTabSz="425196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i="1" dirty="0">
                              <a:latin typeface="Times" pitchFamily="2" charset="0"/>
                            </a:rPr>
                            <a:t>For every relevant ad, a celebrity’s credibility decreases by 0.28142</a:t>
                          </a:r>
                        </a:p>
                      </a:txBody>
                      <a:tcPr marL="60960" marR="60960" marT="30480" marB="30480" anchor="ctr"/>
                    </a:tc>
                    <a:tc>
                      <a:txBody>
                        <a:bodyPr/>
                        <a:lstStyle/>
                        <a:p>
                          <a:pPr algn="ctr">
                            <a:lnSpc>
                              <a:spcPct val="100000"/>
                            </a:lnSpc>
                          </a:pPr>
                          <a:r>
                            <a:rPr lang="en-US" sz="1600" dirty="0">
                              <a:latin typeface="Times" pitchFamily="2" charset="0"/>
                            </a:rPr>
                            <a:t>1.049</a:t>
                          </a:r>
                        </a:p>
                      </a:txBody>
                      <a:tcPr marL="60960" marR="60960" marT="30480" marB="30480" anchor="ctr"/>
                    </a:tc>
                    <a:tc>
                      <a:txBody>
                        <a:bodyPr/>
                        <a:lstStyle/>
                        <a:p>
                          <a:pPr algn="l">
                            <a:lnSpc>
                              <a:spcPct val="100000"/>
                            </a:lnSpc>
                          </a:pPr>
                          <a:r>
                            <a:rPr lang="en-US" sz="1600" b="1" u="sng" dirty="0">
                              <a:latin typeface="Times" pitchFamily="2" charset="0"/>
                            </a:rPr>
                            <a:t>Relevancy</a:t>
                          </a:r>
                          <a:r>
                            <a:rPr lang="en-US" sz="1600" dirty="0">
                              <a:latin typeface="Times" pitchFamily="2" charset="0"/>
                            </a:rPr>
                            <a:t> </a:t>
                          </a:r>
                        </a:p>
                        <a:p>
                          <a:pPr marL="0" marR="0" lvl="0" indent="0" algn="l" defTabSz="4251960" rtl="0" eaLnBrk="1" fontAlgn="auto" latinLnBrk="0" hangingPunct="1">
                            <a:lnSpc>
                              <a:spcPct val="100000"/>
                            </a:lnSpc>
                            <a:spcBef>
                              <a:spcPts val="0"/>
                            </a:spcBef>
                            <a:spcAft>
                              <a:spcPts val="0"/>
                            </a:spcAft>
                            <a:buClrTx/>
                            <a:buSzTx/>
                            <a:buFontTx/>
                            <a:buNone/>
                            <a:tabLst/>
                            <a:defRPr/>
                          </a:pPr>
                          <a:r>
                            <a:rPr lang="en-US" sz="1600" dirty="0">
                              <a:latin typeface="Times" pitchFamily="2" charset="0"/>
                            </a:rPr>
                            <a:t>P-value: </a:t>
                          </a:r>
                          <a:r>
                            <a:rPr lang="en-US" sz="1600" b="0" kern="1200" dirty="0">
                              <a:solidFill>
                                <a:schemeClr val="dk1"/>
                              </a:solidFill>
                              <a:latin typeface="Times" pitchFamily="2" charset="0"/>
                              <a:ea typeface="+mn-ea"/>
                              <a:cs typeface="+mn-cs"/>
                            </a:rPr>
                            <a:t>0.0667</a:t>
                          </a:r>
                          <a:endParaRPr lang="en-US" sz="1600" dirty="0">
                            <a:latin typeface="Times" pitchFamily="2" charset="0"/>
                          </a:endParaRPr>
                        </a:p>
                        <a:p>
                          <a:pPr algn="l">
                            <a:lnSpc>
                              <a:spcPct val="100000"/>
                            </a:lnSpc>
                          </a:pPr>
                          <a:r>
                            <a:rPr lang="en-US" sz="1600" dirty="0">
                              <a:latin typeface="Times" pitchFamily="2" charset="0"/>
                            </a:rPr>
                            <a:t>Standard Error: </a:t>
                          </a:r>
                          <a:r>
                            <a:rPr lang="en-US" sz="1600" dirty="0"/>
                            <a:t>0.152</a:t>
                          </a:r>
                          <a:endParaRPr lang="en-US" sz="1600" dirty="0">
                            <a:latin typeface="Times" pitchFamily="2" charset="0"/>
                          </a:endParaRPr>
                        </a:p>
                      </a:txBody>
                      <a:tcPr marL="60960" marR="60960" marT="30480" marB="30480" anchor="ctr"/>
                    </a:tc>
                    <a:extLst>
                      <a:ext uri="{0D108BD9-81ED-4DB2-BD59-A6C34878D82A}">
                        <a16:rowId xmlns:a16="http://schemas.microsoft.com/office/drawing/2014/main" val="2250742954"/>
                      </a:ext>
                    </a:extLst>
                  </a:tr>
                  <a:tr h="548354">
                    <a:tc>
                      <a:txBody>
                        <a:bodyPr/>
                        <a:lstStyle/>
                        <a:p>
                          <a:pPr algn="ctr">
                            <a:lnSpc>
                              <a:spcPct val="100000"/>
                            </a:lnSpc>
                          </a:pPr>
                          <a:r>
                            <a:rPr lang="en-US" sz="1600" dirty="0">
                              <a:latin typeface="Times" pitchFamily="2" charset="0"/>
                            </a:rPr>
                            <a:t>BIC</a:t>
                          </a:r>
                        </a:p>
                      </a:txBody>
                      <a:tcPr marL="60960" marR="60960" marT="30480" marB="30480" anchor="ctr"/>
                    </a:tc>
                    <a:tc>
                      <a:txBody>
                        <a:bodyPr/>
                        <a:lstStyle/>
                        <a:p>
                          <a:pPr algn="l">
                            <a:lnSpc>
                              <a:spcPct val="100000"/>
                            </a:lnSpc>
                          </a:pPr>
                          <a14:m>
                            <m:oMath xmlns:m="http://schemas.openxmlformats.org/officeDocument/2006/math">
                              <m:r>
                                <m:rPr>
                                  <m:nor/>
                                </m:rPr>
                                <a:rPr lang="cy-GB" sz="1600" b="1" kern="1200" smtClean="0">
                                  <a:solidFill>
                                    <a:schemeClr val="dk1"/>
                                  </a:solidFill>
                                  <a:effectLst/>
                                  <a:latin typeface="Times" pitchFamily="2" charset="0"/>
                                </a:rPr>
                                <m:t>Ŷ</m:t>
                              </m:r>
                            </m:oMath>
                          </a14:m>
                          <a:r>
                            <a:rPr lang="en-US" sz="1600" dirty="0">
                              <a:latin typeface="Times" pitchFamily="2" charset="0"/>
                            </a:rPr>
                            <a:t> = 0.74391 + 0.40688(Fav) + 0.38061(Exp)</a:t>
                          </a:r>
                        </a:p>
                      </a:txBody>
                      <a:tcPr marL="60960" marR="60960" marT="30480" marB="30480" anchor="ctr"/>
                    </a:tc>
                    <a:tc>
                      <a:txBody>
                        <a:bodyPr/>
                        <a:lstStyle/>
                        <a:p>
                          <a:pPr algn="ctr">
                            <a:lnSpc>
                              <a:spcPct val="100000"/>
                            </a:lnSpc>
                          </a:pPr>
                          <a:r>
                            <a:rPr lang="en-US" sz="1600" dirty="0">
                              <a:latin typeface="Times" pitchFamily="2" charset="0"/>
                            </a:rPr>
                            <a:t>1.071</a:t>
                          </a:r>
                        </a:p>
                      </a:txBody>
                      <a:tcPr marL="60960" marR="60960" marT="30480" marB="30480" anchor="ctr"/>
                    </a:tc>
                    <a:tc>
                      <a:txBody>
                        <a:bodyPr/>
                        <a:lstStyle/>
                        <a:p>
                          <a:pPr algn="l">
                            <a:lnSpc>
                              <a:spcPct val="100000"/>
                            </a:lnSpc>
                          </a:pPr>
                          <a:r>
                            <a:rPr lang="en-US" sz="1600" dirty="0">
                              <a:latin typeface="Times" pitchFamily="2" charset="0"/>
                            </a:rPr>
                            <a:t>Gender and/or Relevancy not selected by criterion </a:t>
                          </a:r>
                        </a:p>
                      </a:txBody>
                      <a:tcPr marL="60960" marR="60960" marT="30480" marB="30480" anchor="ctr"/>
                    </a:tc>
                    <a:extLst>
                      <a:ext uri="{0D108BD9-81ED-4DB2-BD59-A6C34878D82A}">
                        <a16:rowId xmlns:a16="http://schemas.microsoft.com/office/drawing/2014/main" val="3017290875"/>
                      </a:ext>
                    </a:extLst>
                  </a:tr>
                </a:tbl>
              </a:graphicData>
            </a:graphic>
          </p:graphicFrame>
        </mc:Choice>
        <mc:Fallback>
          <p:graphicFrame>
            <p:nvGraphicFramePr>
              <p:cNvPr id="64" name="Table 4">
                <a:extLst>
                  <a:ext uri="{FF2B5EF4-FFF2-40B4-BE49-F238E27FC236}">
                    <a16:creationId xmlns:a16="http://schemas.microsoft.com/office/drawing/2014/main" id="{AB36C4EC-48AE-A745-820F-DD1FD4E33E0F}"/>
                  </a:ext>
                </a:extLst>
              </p:cNvPr>
              <p:cNvGraphicFramePr>
                <a:graphicFrameLocks noGrp="1"/>
              </p:cNvGraphicFramePr>
              <p:nvPr>
                <p:extLst>
                  <p:ext uri="{D42A27DB-BD31-4B8C-83A1-F6EECF244321}">
                    <p14:modId xmlns:p14="http://schemas.microsoft.com/office/powerpoint/2010/main" val="251132223"/>
                  </p:ext>
                </p:extLst>
              </p:nvPr>
            </p:nvGraphicFramePr>
            <p:xfrm>
              <a:off x="20655071" y="2738845"/>
              <a:ext cx="11790031" cy="4937760"/>
            </p:xfrm>
            <a:graphic>
              <a:graphicData uri="http://schemas.openxmlformats.org/drawingml/2006/table">
                <a:tbl>
                  <a:tblPr firstRow="1" bandRow="1">
                    <a:tableStyleId>{69CF1AB2-1976-4502-BF36-3FF5EA218861}</a:tableStyleId>
                  </a:tblPr>
                  <a:tblGrid>
                    <a:gridCol w="1136398">
                      <a:extLst>
                        <a:ext uri="{9D8B030D-6E8A-4147-A177-3AD203B41FA5}">
                          <a16:colId xmlns:a16="http://schemas.microsoft.com/office/drawing/2014/main" val="455717239"/>
                        </a:ext>
                      </a:extLst>
                    </a:gridCol>
                    <a:gridCol w="6224156">
                      <a:extLst>
                        <a:ext uri="{9D8B030D-6E8A-4147-A177-3AD203B41FA5}">
                          <a16:colId xmlns:a16="http://schemas.microsoft.com/office/drawing/2014/main" val="1452774757"/>
                        </a:ext>
                      </a:extLst>
                    </a:gridCol>
                    <a:gridCol w="910513">
                      <a:extLst>
                        <a:ext uri="{9D8B030D-6E8A-4147-A177-3AD203B41FA5}">
                          <a16:colId xmlns:a16="http://schemas.microsoft.com/office/drawing/2014/main" val="538650496"/>
                        </a:ext>
                      </a:extLst>
                    </a:gridCol>
                    <a:gridCol w="3518964">
                      <a:extLst>
                        <a:ext uri="{9D8B030D-6E8A-4147-A177-3AD203B41FA5}">
                          <a16:colId xmlns:a16="http://schemas.microsoft.com/office/drawing/2014/main" val="3664834177"/>
                        </a:ext>
                      </a:extLst>
                    </a:gridCol>
                  </a:tblGrid>
                  <a:tr h="548640">
                    <a:tc>
                      <a:txBody>
                        <a:bodyPr/>
                        <a:lstStyle/>
                        <a:p>
                          <a:pPr algn="ctr"/>
                          <a:r>
                            <a:rPr lang="en-US" sz="1600" u="none" dirty="0">
                              <a:latin typeface="Times" pitchFamily="2" charset="0"/>
                            </a:rPr>
                            <a:t>Criterion</a:t>
                          </a:r>
                        </a:p>
                      </a:txBody>
                      <a:tcPr marL="60960" marR="60960" marT="30480" marB="30480" anchor="ctr"/>
                    </a:tc>
                    <a:tc>
                      <a:txBody>
                        <a:bodyPr/>
                        <a:lstStyle/>
                        <a:p>
                          <a:pPr algn="ctr"/>
                          <a:r>
                            <a:rPr lang="en-US" sz="1600" u="none" dirty="0">
                              <a:latin typeface="Times" pitchFamily="2" charset="0"/>
                            </a:rPr>
                            <a:t>Models</a:t>
                          </a:r>
                        </a:p>
                      </a:txBody>
                      <a:tcPr marL="60960" marR="60960" marT="30480" marB="30480" anchor="ctr"/>
                    </a:tc>
                    <a:tc>
                      <a:txBody>
                        <a:bodyPr/>
                        <a:lstStyle/>
                        <a:p>
                          <a:pPr algn="ctr"/>
                          <a:r>
                            <a:rPr lang="en-US" sz="1600" u="none" dirty="0">
                              <a:latin typeface="Times" pitchFamily="2" charset="0"/>
                            </a:rPr>
                            <a:t>CV Score</a:t>
                          </a:r>
                        </a:p>
                      </a:txBody>
                      <a:tcPr marL="60960" marR="60960" marT="30480" marB="30480" anchor="ctr"/>
                    </a:tc>
                    <a:tc>
                      <a:txBody>
                        <a:bodyPr/>
                        <a:lstStyle/>
                        <a:p>
                          <a:pPr algn="ctr"/>
                          <a:r>
                            <a:rPr lang="en-US" sz="1600" u="none" dirty="0">
                              <a:latin typeface="Times" pitchFamily="2" charset="0"/>
                            </a:rPr>
                            <a:t>P-value &amp; Standard Error </a:t>
                          </a:r>
                        </a:p>
                      </a:txBody>
                      <a:tcPr marL="60960" marR="60960" marT="30480" marB="30480" anchor="ctr"/>
                    </a:tc>
                    <a:extLst>
                      <a:ext uri="{0D108BD9-81ED-4DB2-BD59-A6C34878D82A}">
                        <a16:rowId xmlns:a16="http://schemas.microsoft.com/office/drawing/2014/main" val="314112300"/>
                      </a:ext>
                    </a:extLst>
                  </a:tr>
                  <a:tr h="1524000">
                    <a:tc>
                      <a:txBody>
                        <a:bodyPr/>
                        <a:lstStyle/>
                        <a:p>
                          <a:pPr algn="ctr">
                            <a:lnSpc>
                              <a:spcPct val="100000"/>
                            </a:lnSpc>
                          </a:pPr>
                          <a:r>
                            <a:rPr lang="en-US" sz="1600" dirty="0">
                              <a:latin typeface="Times" pitchFamily="2" charset="0"/>
                            </a:rPr>
                            <a:t>VIF</a:t>
                          </a:r>
                        </a:p>
                      </a:txBody>
                      <a:tcPr marL="60960" marR="60960" marT="30480" marB="30480" anchor="ctr"/>
                    </a:tc>
                    <a:tc>
                      <a:txBody>
                        <a:bodyPr/>
                        <a:lstStyle/>
                        <a:p>
                          <a:endParaRPr lang="en-US"/>
                        </a:p>
                      </a:txBody>
                      <a:tcPr marL="60960" marR="60960" marT="30480" marB="30480" anchor="ctr">
                        <a:blipFill>
                          <a:blip r:embed="rId14"/>
                          <a:stretch>
                            <a:fillRect l="-18571" t="-37190" r="-71429" b="-193388"/>
                          </a:stretch>
                        </a:blipFill>
                      </a:tcPr>
                    </a:tc>
                    <a:tc>
                      <a:txBody>
                        <a:bodyPr/>
                        <a:lstStyle/>
                        <a:p>
                          <a:pPr algn="ctr">
                            <a:lnSpc>
                              <a:spcPct val="100000"/>
                            </a:lnSpc>
                          </a:pPr>
                          <a:r>
                            <a:rPr lang="en-US" sz="1600" dirty="0">
                              <a:latin typeface="Times" pitchFamily="2" charset="0"/>
                            </a:rPr>
                            <a:t>1.158</a:t>
                          </a:r>
                        </a:p>
                      </a:txBody>
                      <a:tcPr marL="60960" marR="60960" marT="30480" marB="30480" anchor="ctr"/>
                    </a:tc>
                    <a:tc>
                      <a:txBody>
                        <a:bodyPr/>
                        <a:lstStyle/>
                        <a:p>
                          <a:pPr marL="0" indent="0" algn="l">
                            <a:lnSpc>
                              <a:spcPct val="100000"/>
                            </a:lnSpc>
                            <a:buFont typeface="Arial" panose="020B0604020202020204" pitchFamily="34" charset="0"/>
                            <a:buNone/>
                          </a:pPr>
                          <a:r>
                            <a:rPr lang="en-US" sz="1600" b="1" u="sng" kern="1200" dirty="0">
                              <a:solidFill>
                                <a:schemeClr val="dk1"/>
                              </a:solidFill>
                              <a:latin typeface="Times" pitchFamily="2" charset="0"/>
                              <a:ea typeface="+mn-ea"/>
                              <a:cs typeface="+mn-cs"/>
                            </a:rPr>
                            <a:t>Relevancy</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P-value: </a:t>
                          </a:r>
                          <a:r>
                            <a:rPr lang="en-US" sz="1600" dirty="0"/>
                            <a:t>0.088</a:t>
                          </a:r>
                          <a:endParaRPr lang="en-US" sz="1600" b="0" kern="1200" dirty="0">
                            <a:solidFill>
                              <a:schemeClr val="dk1"/>
                            </a:solidFill>
                            <a:latin typeface="Times" pitchFamily="2" charset="0"/>
                            <a:ea typeface="+mn-ea"/>
                            <a:cs typeface="+mn-cs"/>
                          </a:endParaRP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Standard Error: </a:t>
                          </a:r>
                          <a:r>
                            <a:rPr lang="en-US" sz="1600" dirty="0"/>
                            <a:t>0.155</a:t>
                          </a:r>
                          <a:endParaRPr lang="en-US" sz="1600" b="0" kern="1200" dirty="0">
                            <a:solidFill>
                              <a:schemeClr val="dk1"/>
                            </a:solidFill>
                            <a:latin typeface="Times" pitchFamily="2" charset="0"/>
                            <a:ea typeface="+mn-ea"/>
                            <a:cs typeface="+mn-cs"/>
                          </a:endParaRPr>
                        </a:p>
                        <a:p>
                          <a:pPr marL="0" indent="0" algn="l">
                            <a:lnSpc>
                              <a:spcPct val="100000"/>
                            </a:lnSpc>
                            <a:buFont typeface="Arial" panose="020B0604020202020204" pitchFamily="34" charset="0"/>
                            <a:buNone/>
                          </a:pPr>
                          <a:r>
                            <a:rPr lang="en-US" sz="1600" b="1" u="sng" dirty="0"/>
                            <a:t>Gender</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P-value: </a:t>
                          </a:r>
                          <a:r>
                            <a:rPr lang="en-US" sz="1600" dirty="0"/>
                            <a:t>0.206</a:t>
                          </a:r>
                          <a:endParaRPr lang="en-US" sz="1600" b="0" kern="1200" dirty="0">
                            <a:solidFill>
                              <a:schemeClr val="dk1"/>
                            </a:solidFill>
                            <a:latin typeface="Times" pitchFamily="2" charset="0"/>
                            <a:ea typeface="+mn-ea"/>
                            <a:cs typeface="+mn-cs"/>
                          </a:endParaRPr>
                        </a:p>
                        <a:p>
                          <a:pPr algn="l">
                            <a:lnSpc>
                              <a:spcPct val="100000"/>
                            </a:lnSpc>
                          </a:pPr>
                          <a:r>
                            <a:rPr lang="en-US" sz="1600" dirty="0">
                              <a:latin typeface="Times" pitchFamily="2" charset="0"/>
                            </a:rPr>
                            <a:t>Standard Error: </a:t>
                          </a:r>
                          <a:r>
                            <a:rPr lang="en-US" sz="1600" dirty="0"/>
                            <a:t>0.150</a:t>
                          </a:r>
                          <a:endParaRPr lang="en-US" sz="1600" dirty="0">
                            <a:latin typeface="Times" pitchFamily="2" charset="0"/>
                          </a:endParaRPr>
                        </a:p>
                      </a:txBody>
                      <a:tcPr marL="60960" marR="60960" marT="30480" marB="30480" anchor="ctr"/>
                    </a:tc>
                    <a:extLst>
                      <a:ext uri="{0D108BD9-81ED-4DB2-BD59-A6C34878D82A}">
                        <a16:rowId xmlns:a16="http://schemas.microsoft.com/office/drawing/2014/main" val="125541662"/>
                      </a:ext>
                    </a:extLst>
                  </a:tr>
                  <a:tr h="1524000">
                    <a:tc>
                      <a:txBody>
                        <a:bodyPr/>
                        <a:lstStyle/>
                        <a:p>
                          <a:pPr algn="ctr">
                            <a:lnSpc>
                              <a:spcPct val="100000"/>
                            </a:lnSpc>
                          </a:pPr>
                          <a:r>
                            <a:rPr lang="en-US" sz="1600" dirty="0">
                              <a:latin typeface="Times" pitchFamily="2" charset="0"/>
                            </a:rPr>
                            <a:t>Adj. R</a:t>
                          </a:r>
                          <a:r>
                            <a:rPr lang="en-US" sz="1600" baseline="30000" dirty="0">
                              <a:latin typeface="Times" pitchFamily="2" charset="0"/>
                            </a:rPr>
                            <a:t>2</a:t>
                          </a:r>
                          <a:endParaRPr lang="en-US" sz="1600" dirty="0">
                            <a:latin typeface="Times" pitchFamily="2" charset="0"/>
                          </a:endParaRPr>
                        </a:p>
                      </a:txBody>
                      <a:tcPr marL="60960" marR="60960" marT="30480" marB="30480" anchor="ctr"/>
                    </a:tc>
                    <a:tc>
                      <a:txBody>
                        <a:bodyPr/>
                        <a:lstStyle/>
                        <a:p>
                          <a:endParaRPr lang="en-US"/>
                        </a:p>
                      </a:txBody>
                      <a:tcPr marL="60960" marR="60960" marT="30480" marB="30480" anchor="ctr">
                        <a:blipFill>
                          <a:blip r:embed="rId14"/>
                          <a:stretch>
                            <a:fillRect l="-18571" t="-138333" r="-71429" b="-95000"/>
                          </a:stretch>
                        </a:blipFill>
                      </a:tcPr>
                    </a:tc>
                    <a:tc>
                      <a:txBody>
                        <a:bodyPr/>
                        <a:lstStyle/>
                        <a:p>
                          <a:pPr algn="ctr">
                            <a:lnSpc>
                              <a:spcPct val="100000"/>
                            </a:lnSpc>
                          </a:pPr>
                          <a:r>
                            <a:rPr lang="en-US" sz="1600" dirty="0">
                              <a:latin typeface="Times" pitchFamily="2" charset="0"/>
                            </a:rPr>
                            <a:t>1.095</a:t>
                          </a:r>
                        </a:p>
                      </a:txBody>
                      <a:tcPr marL="60960" marR="60960" marT="30480" marB="30480" anchor="ctr"/>
                    </a:tc>
                    <a:tc>
                      <a:txBody>
                        <a:bodyPr/>
                        <a:lstStyle/>
                        <a:p>
                          <a:pPr marL="0" indent="0" algn="l">
                            <a:lnSpc>
                              <a:spcPct val="100000"/>
                            </a:lnSpc>
                            <a:buFont typeface="Arial" panose="020B0604020202020204" pitchFamily="34" charset="0"/>
                            <a:buNone/>
                          </a:pPr>
                          <a:r>
                            <a:rPr lang="en-US" sz="1600" b="1" u="sng" kern="1200" dirty="0">
                              <a:solidFill>
                                <a:schemeClr val="dk1"/>
                              </a:solidFill>
                              <a:latin typeface="Times" pitchFamily="2" charset="0"/>
                              <a:ea typeface="+mn-ea"/>
                              <a:cs typeface="+mn-cs"/>
                            </a:rPr>
                            <a:t>Relevancy</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P-value: </a:t>
                          </a:r>
                          <a:r>
                            <a:rPr lang="en-US" sz="1600" dirty="0"/>
                            <a:t>0.099 </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Standard Error: </a:t>
                          </a:r>
                          <a:r>
                            <a:rPr lang="en-US" sz="1600" dirty="0"/>
                            <a:t>0.153</a:t>
                          </a:r>
                        </a:p>
                        <a:p>
                          <a:pPr marL="0" indent="0" algn="l">
                            <a:lnSpc>
                              <a:spcPct val="100000"/>
                            </a:lnSpc>
                            <a:buFont typeface="Arial" panose="020B0604020202020204" pitchFamily="34" charset="0"/>
                            <a:buNone/>
                          </a:pPr>
                          <a:r>
                            <a:rPr lang="en-US" sz="1600" b="1" u="sng" dirty="0"/>
                            <a:t>Gender</a:t>
                          </a:r>
                        </a:p>
                        <a:p>
                          <a:pPr marL="0" indent="0" algn="l">
                            <a:lnSpc>
                              <a:spcPct val="100000"/>
                            </a:lnSpc>
                            <a:buFont typeface="Arial" panose="020B0604020202020204" pitchFamily="34" charset="0"/>
                            <a:buNone/>
                          </a:pPr>
                          <a:r>
                            <a:rPr lang="en-US" sz="1600" b="0" kern="1200" dirty="0">
                              <a:solidFill>
                                <a:schemeClr val="dk1"/>
                              </a:solidFill>
                              <a:latin typeface="Times" pitchFamily="2" charset="0"/>
                              <a:ea typeface="+mn-ea"/>
                              <a:cs typeface="+mn-cs"/>
                            </a:rPr>
                            <a:t>P-value: </a:t>
                          </a:r>
                          <a:r>
                            <a:rPr lang="en-US" sz="1600" dirty="0"/>
                            <a:t>0.192</a:t>
                          </a:r>
                          <a:endParaRPr lang="en-US" sz="1600" b="0" kern="1200" dirty="0">
                            <a:solidFill>
                              <a:schemeClr val="dk1"/>
                            </a:solidFill>
                            <a:latin typeface="Times" pitchFamily="2" charset="0"/>
                            <a:ea typeface="+mn-ea"/>
                            <a:cs typeface="+mn-cs"/>
                          </a:endParaRPr>
                        </a:p>
                        <a:p>
                          <a:pPr algn="l">
                            <a:lnSpc>
                              <a:spcPct val="100000"/>
                            </a:lnSpc>
                          </a:pPr>
                          <a:r>
                            <a:rPr lang="en-US" sz="1600" dirty="0">
                              <a:latin typeface="Times" pitchFamily="2" charset="0"/>
                            </a:rPr>
                            <a:t>Standard Error: </a:t>
                          </a:r>
                          <a:r>
                            <a:rPr lang="en-US" sz="1600" dirty="0"/>
                            <a:t>0.150</a:t>
                          </a:r>
                          <a:endParaRPr lang="en-US" sz="1600" dirty="0">
                            <a:latin typeface="Times" pitchFamily="2" charset="0"/>
                          </a:endParaRPr>
                        </a:p>
                      </a:txBody>
                      <a:tcPr marL="60960" marR="60960" marT="30480" marB="30480" anchor="ctr"/>
                    </a:tc>
                    <a:extLst>
                      <a:ext uri="{0D108BD9-81ED-4DB2-BD59-A6C34878D82A}">
                        <a16:rowId xmlns:a16="http://schemas.microsoft.com/office/drawing/2014/main" val="1994112551"/>
                      </a:ext>
                    </a:extLst>
                  </a:tr>
                  <a:tr h="792480">
                    <a:tc>
                      <a:txBody>
                        <a:bodyPr/>
                        <a:lstStyle/>
                        <a:p>
                          <a:pPr marL="0" marR="0" lvl="0" indent="0" algn="ctr" defTabSz="4251960" rtl="0" eaLnBrk="1" fontAlgn="auto" latinLnBrk="0" hangingPunct="1">
                            <a:lnSpc>
                              <a:spcPct val="100000"/>
                            </a:lnSpc>
                            <a:spcBef>
                              <a:spcPts val="0"/>
                            </a:spcBef>
                            <a:spcAft>
                              <a:spcPts val="0"/>
                            </a:spcAft>
                            <a:buClrTx/>
                            <a:buSzTx/>
                            <a:buFontTx/>
                            <a:buNone/>
                            <a:tabLst/>
                            <a:defRPr/>
                          </a:pPr>
                          <a:r>
                            <a:rPr lang="en-US" sz="1600" dirty="0">
                              <a:latin typeface="Times" pitchFamily="2" charset="0"/>
                            </a:rPr>
                            <a:t>AIC</a:t>
                          </a:r>
                        </a:p>
                      </a:txBody>
                      <a:tcPr marL="60960" marR="60960" marT="30480" marB="30480" anchor="ctr"/>
                    </a:tc>
                    <a:tc>
                      <a:txBody>
                        <a:bodyPr/>
                        <a:lstStyle/>
                        <a:p>
                          <a:endParaRPr lang="en-US"/>
                        </a:p>
                      </a:txBody>
                      <a:tcPr marL="60960" marR="60960" marT="30480" marB="30480" anchor="ctr">
                        <a:blipFill>
                          <a:blip r:embed="rId14"/>
                          <a:stretch>
                            <a:fillRect l="-18571" t="-453968" r="-71429" b="-80952"/>
                          </a:stretch>
                        </a:blipFill>
                      </a:tcPr>
                    </a:tc>
                    <a:tc>
                      <a:txBody>
                        <a:bodyPr/>
                        <a:lstStyle/>
                        <a:p>
                          <a:pPr algn="ctr">
                            <a:lnSpc>
                              <a:spcPct val="100000"/>
                            </a:lnSpc>
                          </a:pPr>
                          <a:r>
                            <a:rPr lang="en-US" sz="1600" dirty="0">
                              <a:latin typeface="Times" pitchFamily="2" charset="0"/>
                            </a:rPr>
                            <a:t>1.049</a:t>
                          </a:r>
                        </a:p>
                      </a:txBody>
                      <a:tcPr marL="60960" marR="60960" marT="30480" marB="30480" anchor="ctr"/>
                    </a:tc>
                    <a:tc>
                      <a:txBody>
                        <a:bodyPr/>
                        <a:lstStyle/>
                        <a:p>
                          <a:pPr algn="l">
                            <a:lnSpc>
                              <a:spcPct val="100000"/>
                            </a:lnSpc>
                          </a:pPr>
                          <a:r>
                            <a:rPr lang="en-US" sz="1600" b="1" u="sng" dirty="0">
                              <a:latin typeface="Times" pitchFamily="2" charset="0"/>
                            </a:rPr>
                            <a:t>Relevancy</a:t>
                          </a:r>
                          <a:r>
                            <a:rPr lang="en-US" sz="1600" dirty="0">
                              <a:latin typeface="Times" pitchFamily="2" charset="0"/>
                            </a:rPr>
                            <a:t> </a:t>
                          </a:r>
                        </a:p>
                        <a:p>
                          <a:pPr marL="0" marR="0" lvl="0" indent="0" algn="l" defTabSz="4251960" rtl="0" eaLnBrk="1" fontAlgn="auto" latinLnBrk="0" hangingPunct="1">
                            <a:lnSpc>
                              <a:spcPct val="100000"/>
                            </a:lnSpc>
                            <a:spcBef>
                              <a:spcPts val="0"/>
                            </a:spcBef>
                            <a:spcAft>
                              <a:spcPts val="0"/>
                            </a:spcAft>
                            <a:buClrTx/>
                            <a:buSzTx/>
                            <a:buFontTx/>
                            <a:buNone/>
                            <a:tabLst/>
                            <a:defRPr/>
                          </a:pPr>
                          <a:r>
                            <a:rPr lang="en-US" sz="1600" dirty="0">
                              <a:latin typeface="Times" pitchFamily="2" charset="0"/>
                            </a:rPr>
                            <a:t>P-value: </a:t>
                          </a:r>
                          <a:r>
                            <a:rPr lang="en-US" sz="1600" b="0" kern="1200" dirty="0">
                              <a:solidFill>
                                <a:schemeClr val="dk1"/>
                              </a:solidFill>
                              <a:latin typeface="Times" pitchFamily="2" charset="0"/>
                              <a:ea typeface="+mn-ea"/>
                              <a:cs typeface="+mn-cs"/>
                            </a:rPr>
                            <a:t>0.0667</a:t>
                          </a:r>
                          <a:endParaRPr lang="en-US" sz="1600" dirty="0">
                            <a:latin typeface="Times" pitchFamily="2" charset="0"/>
                          </a:endParaRPr>
                        </a:p>
                        <a:p>
                          <a:pPr algn="l">
                            <a:lnSpc>
                              <a:spcPct val="100000"/>
                            </a:lnSpc>
                          </a:pPr>
                          <a:r>
                            <a:rPr lang="en-US" sz="1600" dirty="0">
                              <a:latin typeface="Times" pitchFamily="2" charset="0"/>
                            </a:rPr>
                            <a:t>Standard Error: </a:t>
                          </a:r>
                          <a:r>
                            <a:rPr lang="en-US" sz="1600" dirty="0"/>
                            <a:t>0.152</a:t>
                          </a:r>
                          <a:endParaRPr lang="en-US" sz="1600" dirty="0">
                            <a:latin typeface="Times" pitchFamily="2" charset="0"/>
                          </a:endParaRPr>
                        </a:p>
                      </a:txBody>
                      <a:tcPr marL="60960" marR="60960" marT="30480" marB="30480" anchor="ctr"/>
                    </a:tc>
                    <a:extLst>
                      <a:ext uri="{0D108BD9-81ED-4DB2-BD59-A6C34878D82A}">
                        <a16:rowId xmlns:a16="http://schemas.microsoft.com/office/drawing/2014/main" val="2250742954"/>
                      </a:ext>
                    </a:extLst>
                  </a:tr>
                  <a:tr h="548640">
                    <a:tc>
                      <a:txBody>
                        <a:bodyPr/>
                        <a:lstStyle/>
                        <a:p>
                          <a:pPr algn="ctr">
                            <a:lnSpc>
                              <a:spcPct val="100000"/>
                            </a:lnSpc>
                          </a:pPr>
                          <a:r>
                            <a:rPr lang="en-US" sz="1600" dirty="0">
                              <a:latin typeface="Times" pitchFamily="2" charset="0"/>
                            </a:rPr>
                            <a:t>BIC</a:t>
                          </a:r>
                        </a:p>
                      </a:txBody>
                      <a:tcPr marL="60960" marR="60960" marT="30480" marB="30480" anchor="ctr"/>
                    </a:tc>
                    <a:tc>
                      <a:txBody>
                        <a:bodyPr/>
                        <a:lstStyle/>
                        <a:p>
                          <a:endParaRPr lang="en-US"/>
                        </a:p>
                      </a:txBody>
                      <a:tcPr marL="60960" marR="60960" marT="30480" marB="30480" anchor="ctr">
                        <a:blipFill>
                          <a:blip r:embed="rId14"/>
                          <a:stretch>
                            <a:fillRect l="-18571" t="-811628" r="-71429" b="-18605"/>
                          </a:stretch>
                        </a:blipFill>
                      </a:tcPr>
                    </a:tc>
                    <a:tc>
                      <a:txBody>
                        <a:bodyPr/>
                        <a:lstStyle/>
                        <a:p>
                          <a:pPr algn="ctr">
                            <a:lnSpc>
                              <a:spcPct val="100000"/>
                            </a:lnSpc>
                          </a:pPr>
                          <a:r>
                            <a:rPr lang="en-US" sz="1600" dirty="0">
                              <a:latin typeface="Times" pitchFamily="2" charset="0"/>
                            </a:rPr>
                            <a:t>1.071</a:t>
                          </a:r>
                        </a:p>
                      </a:txBody>
                      <a:tcPr marL="60960" marR="60960" marT="30480" marB="30480" anchor="ctr"/>
                    </a:tc>
                    <a:tc>
                      <a:txBody>
                        <a:bodyPr/>
                        <a:lstStyle/>
                        <a:p>
                          <a:pPr algn="l">
                            <a:lnSpc>
                              <a:spcPct val="100000"/>
                            </a:lnSpc>
                          </a:pPr>
                          <a:r>
                            <a:rPr lang="en-US" sz="1600" dirty="0">
                              <a:latin typeface="Times" pitchFamily="2" charset="0"/>
                            </a:rPr>
                            <a:t>Gender and/or Relevancy not selected by criterion </a:t>
                          </a:r>
                        </a:p>
                      </a:txBody>
                      <a:tcPr marL="60960" marR="60960" marT="30480" marB="30480" anchor="ctr"/>
                    </a:tc>
                    <a:extLst>
                      <a:ext uri="{0D108BD9-81ED-4DB2-BD59-A6C34878D82A}">
                        <a16:rowId xmlns:a16="http://schemas.microsoft.com/office/drawing/2014/main" val="3017290875"/>
                      </a:ext>
                    </a:extLst>
                  </a:tr>
                </a:tbl>
              </a:graphicData>
            </a:graphic>
          </p:graphicFrame>
        </mc:Fallback>
      </mc:AlternateContent>
      <p:sp>
        <p:nvSpPr>
          <p:cNvPr id="65" name="TextBox 64">
            <a:extLst>
              <a:ext uri="{FF2B5EF4-FFF2-40B4-BE49-F238E27FC236}">
                <a16:creationId xmlns:a16="http://schemas.microsoft.com/office/drawing/2014/main" id="{E65A6D30-7D39-6649-8233-33BE8C46356B}"/>
              </a:ext>
            </a:extLst>
          </p:cNvPr>
          <p:cNvSpPr txBox="1"/>
          <p:nvPr/>
        </p:nvSpPr>
        <p:spPr>
          <a:xfrm>
            <a:off x="785920" y="18807762"/>
            <a:ext cx="8769022" cy="738664"/>
          </a:xfrm>
          <a:prstGeom prst="rect">
            <a:avLst/>
          </a:prstGeom>
          <a:solidFill>
            <a:schemeClr val="accent1">
              <a:lumMod val="20000"/>
              <a:lumOff val="80000"/>
            </a:schemeClr>
          </a:solidFill>
        </p:spPr>
        <p:txBody>
          <a:bodyPr wrap="square" tIns="0" bIns="0" rtlCol="0">
            <a:spAutoFit/>
          </a:bodyPr>
          <a:lstStyle/>
          <a:p>
            <a:pPr algn="ctr"/>
            <a:r>
              <a:rPr lang="en-US" sz="2400" b="1" dirty="0">
                <a:latin typeface="Times" pitchFamily="2" charset="0"/>
              </a:rPr>
              <a:t>Methodology </a:t>
            </a:r>
          </a:p>
          <a:p>
            <a:pPr algn="ctr"/>
            <a:endParaRPr lang="en-US" sz="2400" b="1" dirty="0"/>
          </a:p>
        </p:txBody>
      </p:sp>
      <p:sp>
        <p:nvSpPr>
          <p:cNvPr id="67" name="TextBox 66">
            <a:extLst>
              <a:ext uri="{FF2B5EF4-FFF2-40B4-BE49-F238E27FC236}">
                <a16:creationId xmlns:a16="http://schemas.microsoft.com/office/drawing/2014/main" id="{58A1FD18-F4C9-2544-B60E-C80843FE86EF}"/>
              </a:ext>
            </a:extLst>
          </p:cNvPr>
          <p:cNvSpPr txBox="1"/>
          <p:nvPr/>
        </p:nvSpPr>
        <p:spPr>
          <a:xfrm>
            <a:off x="20866363" y="7798720"/>
            <a:ext cx="11464278" cy="646331"/>
          </a:xfrm>
          <a:prstGeom prst="rect">
            <a:avLst/>
          </a:prstGeom>
          <a:noFill/>
        </p:spPr>
        <p:txBody>
          <a:bodyPr wrap="square" rtlCol="0">
            <a:spAutoFit/>
          </a:bodyPr>
          <a:lstStyle/>
          <a:p>
            <a:r>
              <a:rPr lang="en-US" dirty="0">
                <a:latin typeface="Times" pitchFamily="2" charset="0"/>
              </a:rPr>
              <a:t>The selection of the final model is based on the model with a low CV value as it indicates a stronger predictive power on independent observations. Thus, there is preference for the model obtained under the AIC criterion. </a:t>
            </a:r>
          </a:p>
        </p:txBody>
      </p:sp>
      <p:sp>
        <p:nvSpPr>
          <p:cNvPr id="69" name="TextBox 68">
            <a:extLst>
              <a:ext uri="{FF2B5EF4-FFF2-40B4-BE49-F238E27FC236}">
                <a16:creationId xmlns:a16="http://schemas.microsoft.com/office/drawing/2014/main" id="{B0B575CC-FA8D-C94B-8795-D73ADA2D3385}"/>
              </a:ext>
            </a:extLst>
          </p:cNvPr>
          <p:cNvSpPr txBox="1"/>
          <p:nvPr/>
        </p:nvSpPr>
        <p:spPr>
          <a:xfrm>
            <a:off x="21993073" y="1739687"/>
            <a:ext cx="8769096" cy="738664"/>
          </a:xfrm>
          <a:prstGeom prst="rect">
            <a:avLst/>
          </a:prstGeom>
          <a:solidFill>
            <a:schemeClr val="accent1">
              <a:lumMod val="20000"/>
              <a:lumOff val="80000"/>
            </a:schemeClr>
          </a:solidFill>
        </p:spPr>
        <p:txBody>
          <a:bodyPr wrap="square" tIns="0" bIns="0" rtlCol="0" anchor="t">
            <a:spAutoFit/>
          </a:bodyPr>
          <a:lstStyle/>
          <a:p>
            <a:pPr algn="ctr"/>
            <a:r>
              <a:rPr lang="en-US" sz="2400" b="1" dirty="0">
                <a:latin typeface="Times" pitchFamily="2" charset="0"/>
              </a:rPr>
              <a:t>Model-based Analysis </a:t>
            </a:r>
          </a:p>
          <a:p>
            <a:pPr algn="ctr"/>
            <a:endParaRPr lang="en-US" sz="2400" b="1" dirty="0"/>
          </a:p>
        </p:txBody>
      </p:sp>
      <p:sp>
        <p:nvSpPr>
          <p:cNvPr id="75" name="TextBox 74">
            <a:extLst>
              <a:ext uri="{FF2B5EF4-FFF2-40B4-BE49-F238E27FC236}">
                <a16:creationId xmlns:a16="http://schemas.microsoft.com/office/drawing/2014/main" id="{6FA02744-A69C-BA4F-86C2-2A260437F582}"/>
              </a:ext>
            </a:extLst>
          </p:cNvPr>
          <p:cNvSpPr txBox="1"/>
          <p:nvPr/>
        </p:nvSpPr>
        <p:spPr>
          <a:xfrm>
            <a:off x="11117129" y="14033374"/>
            <a:ext cx="8835567" cy="1323439"/>
          </a:xfrm>
          <a:prstGeom prst="rect">
            <a:avLst/>
          </a:prstGeom>
          <a:noFill/>
        </p:spPr>
        <p:txBody>
          <a:bodyPr wrap="square" rtlCol="0">
            <a:spAutoFit/>
          </a:bodyPr>
          <a:lstStyle/>
          <a:p>
            <a:r>
              <a:rPr lang="en-US" sz="1600" b="1" dirty="0">
                <a:latin typeface="Times" pitchFamily="2" charset="0"/>
              </a:rPr>
              <a:t>Figure 1: </a:t>
            </a:r>
            <a:r>
              <a:rPr lang="en-US" sz="1600" dirty="0">
                <a:latin typeface="Times" pitchFamily="2" charset="0"/>
              </a:rPr>
              <a:t>Demonstrates the relationship of Credibility, to a Celebrity’s gender and relevancy to the product. These results clearly do not support our two primary hypotheses: gender and relevancy do not appear to impact how credible a celebrity is perceived to be as communicator. Given that my main a priori hypotheses were unsupported, I conducted a series of follow-up analyses to explore the data more fully. </a:t>
            </a:r>
          </a:p>
        </p:txBody>
      </p:sp>
      <p:sp>
        <p:nvSpPr>
          <p:cNvPr id="78" name="TextBox 77">
            <a:extLst>
              <a:ext uri="{FF2B5EF4-FFF2-40B4-BE49-F238E27FC236}">
                <a16:creationId xmlns:a16="http://schemas.microsoft.com/office/drawing/2014/main" id="{4A98456B-AB16-184E-9B79-8948766ABC49}"/>
              </a:ext>
            </a:extLst>
          </p:cNvPr>
          <p:cNvSpPr txBox="1"/>
          <p:nvPr/>
        </p:nvSpPr>
        <p:spPr>
          <a:xfrm>
            <a:off x="11183674" y="20358662"/>
            <a:ext cx="8768948" cy="1323439"/>
          </a:xfrm>
          <a:prstGeom prst="rect">
            <a:avLst/>
          </a:prstGeom>
          <a:noFill/>
        </p:spPr>
        <p:txBody>
          <a:bodyPr wrap="square" rtlCol="0">
            <a:spAutoFit/>
          </a:bodyPr>
          <a:lstStyle/>
          <a:p>
            <a:r>
              <a:rPr lang="en-US" sz="1600" b="1" dirty="0">
                <a:latin typeface="Times" pitchFamily="2" charset="0"/>
              </a:rPr>
              <a:t>Figure 2: D</a:t>
            </a:r>
            <a:r>
              <a:rPr lang="en-US" sz="1600" dirty="0">
                <a:latin typeface="Times" pitchFamily="2" charset="0"/>
              </a:rPr>
              <a:t>emonstrates the correlation of variables to one another. A darker shade of purple indicates a strong correlation between both variables. A lighter shade of purple indicates a weak correlation between the two variables. Given that credibility is the response of interest, the correlation matrix tells us that variables Fav and Exp demonstrate a stronger correlation to credibility compared to the other variables. Gender and Relevancy, my variables of interest, demonstrated a weak correlation to credibility.  </a:t>
            </a:r>
          </a:p>
        </p:txBody>
      </p:sp>
      <p:sp>
        <p:nvSpPr>
          <p:cNvPr id="79" name="TextBox 78">
            <a:extLst>
              <a:ext uri="{FF2B5EF4-FFF2-40B4-BE49-F238E27FC236}">
                <a16:creationId xmlns:a16="http://schemas.microsoft.com/office/drawing/2014/main" id="{43AF1A13-8283-1E4A-9A6C-5C13DC378911}"/>
              </a:ext>
            </a:extLst>
          </p:cNvPr>
          <p:cNvSpPr txBox="1"/>
          <p:nvPr/>
        </p:nvSpPr>
        <p:spPr>
          <a:xfrm>
            <a:off x="20540610" y="11955248"/>
            <a:ext cx="11904492" cy="1554272"/>
          </a:xfrm>
          <a:prstGeom prst="rect">
            <a:avLst/>
          </a:prstGeom>
          <a:noFill/>
        </p:spPr>
        <p:txBody>
          <a:bodyPr wrap="square" rtlCol="0">
            <a:spAutoFit/>
          </a:bodyPr>
          <a:lstStyle/>
          <a:p>
            <a:r>
              <a:rPr lang="en-US" sz="1900" dirty="0">
                <a:latin typeface="Times" pitchFamily="2" charset="0"/>
              </a:rPr>
              <a:t>To consider the AIC model as the final model, further model diagnosis was conducted. Figure 3 and 4 were produced in order to identify any violations of multiple linear regression assumptions. Figure 3 does not violate the constant variance assumption as the distribution of the residuals is normally distributed across the abline. Although this pattern may seem unusual from typical linear regression models, the ranked-scaled data was treated as quantitative data. Therefore, it is not unusual to see the pattern displayed on figure 3. Figure 4 suggests that the normality assumption was not violated. </a:t>
            </a:r>
          </a:p>
        </p:txBody>
      </p:sp>
      <p:sp>
        <p:nvSpPr>
          <p:cNvPr id="80" name="TextBox 79">
            <a:extLst>
              <a:ext uri="{FF2B5EF4-FFF2-40B4-BE49-F238E27FC236}">
                <a16:creationId xmlns:a16="http://schemas.microsoft.com/office/drawing/2014/main" id="{02447BC6-445C-E449-9496-BA1983AD72EC}"/>
              </a:ext>
            </a:extLst>
          </p:cNvPr>
          <p:cNvSpPr txBox="1"/>
          <p:nvPr/>
        </p:nvSpPr>
        <p:spPr>
          <a:xfrm>
            <a:off x="23934221" y="11573989"/>
            <a:ext cx="1762131" cy="338554"/>
          </a:xfrm>
          <a:prstGeom prst="rect">
            <a:avLst/>
          </a:prstGeom>
          <a:noFill/>
        </p:spPr>
        <p:txBody>
          <a:bodyPr wrap="square" rtlCol="0">
            <a:spAutoFit/>
          </a:bodyPr>
          <a:lstStyle/>
          <a:p>
            <a:pPr algn="ctr"/>
            <a:r>
              <a:rPr lang="en-US" sz="1600" b="1" dirty="0">
                <a:latin typeface="Times" pitchFamily="2" charset="0"/>
              </a:rPr>
              <a:t>Figure</a:t>
            </a:r>
            <a:r>
              <a:rPr lang="en-US" sz="1400" b="1" dirty="0">
                <a:latin typeface="Times" pitchFamily="2" charset="0"/>
              </a:rPr>
              <a:t> 3 </a:t>
            </a:r>
            <a:endParaRPr lang="en-US" sz="1400" dirty="0">
              <a:latin typeface="Times" pitchFamily="2" charset="0"/>
            </a:endParaRPr>
          </a:p>
        </p:txBody>
      </p:sp>
      <p:sp>
        <p:nvSpPr>
          <p:cNvPr id="81" name="TextBox 80">
            <a:extLst>
              <a:ext uri="{FF2B5EF4-FFF2-40B4-BE49-F238E27FC236}">
                <a16:creationId xmlns:a16="http://schemas.microsoft.com/office/drawing/2014/main" id="{08FCAA03-DAA2-B545-8776-72BEA88E5554}"/>
              </a:ext>
            </a:extLst>
          </p:cNvPr>
          <p:cNvSpPr txBox="1"/>
          <p:nvPr/>
        </p:nvSpPr>
        <p:spPr>
          <a:xfrm>
            <a:off x="28098379" y="11585457"/>
            <a:ext cx="1633555" cy="338554"/>
          </a:xfrm>
          <a:prstGeom prst="rect">
            <a:avLst/>
          </a:prstGeom>
          <a:noFill/>
        </p:spPr>
        <p:txBody>
          <a:bodyPr wrap="square" rtlCol="0">
            <a:spAutoFit/>
          </a:bodyPr>
          <a:lstStyle/>
          <a:p>
            <a:pPr algn="ctr"/>
            <a:r>
              <a:rPr lang="en-US" sz="1600" b="1" dirty="0">
                <a:latin typeface="Times" pitchFamily="2" charset="0"/>
              </a:rPr>
              <a:t>Figure 4 </a:t>
            </a:r>
            <a:endParaRPr lang="en-US" sz="1600" dirty="0">
              <a:latin typeface="Times" pitchFamily="2" charset="0"/>
            </a:endParaRPr>
          </a:p>
        </p:txBody>
      </p:sp>
      <p:sp>
        <p:nvSpPr>
          <p:cNvPr id="87" name="TextBox 86">
            <a:extLst>
              <a:ext uri="{FF2B5EF4-FFF2-40B4-BE49-F238E27FC236}">
                <a16:creationId xmlns:a16="http://schemas.microsoft.com/office/drawing/2014/main" id="{7FFF3F7F-D078-664C-A9B2-F3B6871C837E}"/>
              </a:ext>
            </a:extLst>
          </p:cNvPr>
          <p:cNvSpPr txBox="1"/>
          <p:nvPr/>
        </p:nvSpPr>
        <p:spPr>
          <a:xfrm>
            <a:off x="20539570" y="18630294"/>
            <a:ext cx="11815897" cy="3801041"/>
          </a:xfrm>
          <a:prstGeom prst="rect">
            <a:avLst/>
          </a:prstGeom>
          <a:noFill/>
        </p:spPr>
        <p:txBody>
          <a:bodyPr wrap="square" rtlCol="0">
            <a:spAutoFit/>
          </a:bodyPr>
          <a:lstStyle/>
          <a:p>
            <a:r>
              <a:rPr lang="en-US" sz="1900" dirty="0">
                <a:latin typeface="Times" pitchFamily="2" charset="0"/>
              </a:rPr>
              <a:t>The final model suggests that how relevant a product is to the celebrity, how favorable we deem the ad, and a celebrity’s expertise on a product category are important factors to take into consideration in determining a celebrity’s credibility. However, figure 1 demonstrates that neither relevancy nor gender have a major effect on a celebrity’s credibility. Thus, there is not enough evidence to support relevancy or gender as significant factors. This core finding was confirmed in our model analysis. The data from one of the manipulation check questions regarding relevancy of the product was also explored, which is presented in Figure 5. Figure 5 shows that there is a moderate relationship between a participant’s guess on relevancy and the actual relevancy of the product. Given the correlation, there is a possibility that many participants did know about relevancy. However, this shows how relevancy, in general, may not be an important factor in a celebrity’s credibility.  There are possible explanations that may have caused relevancy and gender to be weak variables in our analyses including but not limited to lack of diversity in ads and unrealistic perceptions of celebrities. </a:t>
            </a:r>
          </a:p>
          <a:p>
            <a:r>
              <a:rPr lang="en-US" sz="1900" dirty="0">
                <a:latin typeface="Times" pitchFamily="2" charset="0"/>
              </a:rPr>
              <a:t>	</a:t>
            </a:r>
          </a:p>
          <a:p>
            <a:r>
              <a:rPr lang="en-US" sz="1600" dirty="0">
                <a:latin typeface="Times" pitchFamily="2" charset="0"/>
              </a:rPr>
              <a:t>	</a:t>
            </a:r>
          </a:p>
          <a:p>
            <a:endParaRPr lang="en-US" sz="1600" dirty="0">
              <a:latin typeface="Times" pitchFamily="2" charset="0"/>
            </a:endParaRPr>
          </a:p>
        </p:txBody>
      </p:sp>
      <p:sp>
        <p:nvSpPr>
          <p:cNvPr id="76" name="TextBox 75">
            <a:extLst>
              <a:ext uri="{FF2B5EF4-FFF2-40B4-BE49-F238E27FC236}">
                <a16:creationId xmlns:a16="http://schemas.microsoft.com/office/drawing/2014/main" id="{368914C2-BFE4-A341-8927-CCC05CB9BE0D}"/>
              </a:ext>
            </a:extLst>
          </p:cNvPr>
          <p:cNvSpPr txBox="1"/>
          <p:nvPr/>
        </p:nvSpPr>
        <p:spPr>
          <a:xfrm>
            <a:off x="11824826" y="15284423"/>
            <a:ext cx="7659441" cy="338554"/>
          </a:xfrm>
          <a:prstGeom prst="rect">
            <a:avLst/>
          </a:prstGeom>
          <a:noFill/>
        </p:spPr>
        <p:txBody>
          <a:bodyPr wrap="square" rtlCol="0">
            <a:spAutoFit/>
          </a:bodyPr>
          <a:lstStyle/>
          <a:p>
            <a:pPr algn="ctr"/>
            <a:r>
              <a:rPr lang="en-US" sz="1600" b="1" dirty="0"/>
              <a:t>Correlation Matrix of Quantitative Variables  </a:t>
            </a:r>
          </a:p>
        </p:txBody>
      </p:sp>
      <p:pic>
        <p:nvPicPr>
          <p:cNvPr id="9" name="Picture 8">
            <a:extLst>
              <a:ext uri="{FF2B5EF4-FFF2-40B4-BE49-F238E27FC236}">
                <a16:creationId xmlns:a16="http://schemas.microsoft.com/office/drawing/2014/main" id="{3DF11D85-887F-E84E-B5C7-F66FD1DCF30E}"/>
              </a:ext>
            </a:extLst>
          </p:cNvPr>
          <p:cNvPicPr>
            <a:picLocks noChangeAspect="1"/>
          </p:cNvPicPr>
          <p:nvPr/>
        </p:nvPicPr>
        <p:blipFill>
          <a:blip r:embed="rId15"/>
          <a:stretch>
            <a:fillRect/>
          </a:stretch>
        </p:blipFill>
        <p:spPr>
          <a:xfrm>
            <a:off x="13335305" y="10206838"/>
            <a:ext cx="3791788" cy="3791788"/>
          </a:xfrm>
          <a:prstGeom prst="rect">
            <a:avLst/>
          </a:prstGeom>
        </p:spPr>
      </p:pic>
      <p:pic>
        <p:nvPicPr>
          <p:cNvPr id="12" name="Picture 11">
            <a:extLst>
              <a:ext uri="{FF2B5EF4-FFF2-40B4-BE49-F238E27FC236}">
                <a16:creationId xmlns:a16="http://schemas.microsoft.com/office/drawing/2014/main" id="{52FD5646-1B20-994C-86E9-65BB8C874E07}"/>
              </a:ext>
            </a:extLst>
          </p:cNvPr>
          <p:cNvPicPr>
            <a:picLocks noChangeAspect="1"/>
          </p:cNvPicPr>
          <p:nvPr/>
        </p:nvPicPr>
        <p:blipFill>
          <a:blip r:embed="rId16"/>
          <a:stretch>
            <a:fillRect/>
          </a:stretch>
        </p:blipFill>
        <p:spPr>
          <a:xfrm>
            <a:off x="24415839" y="14367958"/>
            <a:ext cx="4063361" cy="4063361"/>
          </a:xfrm>
          <a:prstGeom prst="rect">
            <a:avLst/>
          </a:prstGeom>
        </p:spPr>
      </p:pic>
      <p:sp>
        <p:nvSpPr>
          <p:cNvPr id="70" name="TextBox 69">
            <a:extLst>
              <a:ext uri="{FF2B5EF4-FFF2-40B4-BE49-F238E27FC236}">
                <a16:creationId xmlns:a16="http://schemas.microsoft.com/office/drawing/2014/main" id="{7A08DE88-E5A9-2945-B55F-D5F8702F7742}"/>
              </a:ext>
            </a:extLst>
          </p:cNvPr>
          <p:cNvSpPr txBox="1"/>
          <p:nvPr/>
        </p:nvSpPr>
        <p:spPr>
          <a:xfrm>
            <a:off x="22433573" y="14388658"/>
            <a:ext cx="8267883" cy="338554"/>
          </a:xfrm>
          <a:prstGeom prst="rect">
            <a:avLst/>
          </a:prstGeom>
          <a:noFill/>
        </p:spPr>
        <p:txBody>
          <a:bodyPr wrap="square" rtlCol="0">
            <a:spAutoFit/>
          </a:bodyPr>
          <a:lstStyle/>
          <a:p>
            <a:pPr algn="ctr"/>
            <a:r>
              <a:rPr lang="en-US" sz="1600" b="1" dirty="0"/>
              <a:t>Relationship between Participant Guess on Relevancy vs. Actual Relevancy </a:t>
            </a:r>
          </a:p>
        </p:txBody>
      </p:sp>
      <p:sp>
        <p:nvSpPr>
          <p:cNvPr id="83" name="TextBox 82">
            <a:extLst>
              <a:ext uri="{FF2B5EF4-FFF2-40B4-BE49-F238E27FC236}">
                <a16:creationId xmlns:a16="http://schemas.microsoft.com/office/drawing/2014/main" id="{518F123B-A6C4-6B47-B0BF-6BC190ECF20E}"/>
              </a:ext>
            </a:extLst>
          </p:cNvPr>
          <p:cNvSpPr txBox="1"/>
          <p:nvPr/>
        </p:nvSpPr>
        <p:spPr>
          <a:xfrm>
            <a:off x="21962086" y="13629294"/>
            <a:ext cx="8769096" cy="738664"/>
          </a:xfrm>
          <a:prstGeom prst="rect">
            <a:avLst/>
          </a:prstGeom>
          <a:solidFill>
            <a:schemeClr val="accent1">
              <a:lumMod val="20000"/>
              <a:lumOff val="80000"/>
            </a:schemeClr>
          </a:solidFill>
        </p:spPr>
        <p:txBody>
          <a:bodyPr wrap="square" tIns="0" bIns="0" rtlCol="0" anchor="t">
            <a:spAutoFit/>
          </a:bodyPr>
          <a:lstStyle/>
          <a:p>
            <a:pPr algn="ctr"/>
            <a:r>
              <a:rPr lang="en-US" sz="2400" b="1" dirty="0">
                <a:latin typeface="Times" pitchFamily="2" charset="0"/>
              </a:rPr>
              <a:t>Discussion   </a:t>
            </a:r>
          </a:p>
          <a:p>
            <a:pPr algn="ctr"/>
            <a:endParaRPr lang="en-US" sz="2400" b="1" dirty="0"/>
          </a:p>
        </p:txBody>
      </p:sp>
      <p:sp>
        <p:nvSpPr>
          <p:cNvPr id="72" name="TextBox 71">
            <a:extLst>
              <a:ext uri="{FF2B5EF4-FFF2-40B4-BE49-F238E27FC236}">
                <a16:creationId xmlns:a16="http://schemas.microsoft.com/office/drawing/2014/main" id="{6B9024F2-0D7A-FD43-A298-999D0E91324D}"/>
              </a:ext>
            </a:extLst>
          </p:cNvPr>
          <p:cNvSpPr txBox="1"/>
          <p:nvPr/>
        </p:nvSpPr>
        <p:spPr>
          <a:xfrm>
            <a:off x="25757578" y="18291740"/>
            <a:ext cx="1619872" cy="338554"/>
          </a:xfrm>
          <a:prstGeom prst="rect">
            <a:avLst/>
          </a:prstGeom>
          <a:noFill/>
        </p:spPr>
        <p:txBody>
          <a:bodyPr wrap="square" rtlCol="0">
            <a:spAutoFit/>
          </a:bodyPr>
          <a:lstStyle/>
          <a:p>
            <a:pPr algn="ctr"/>
            <a:r>
              <a:rPr lang="en-US" sz="1600" b="1" dirty="0">
                <a:latin typeface="Times" pitchFamily="2" charset="0"/>
              </a:rPr>
              <a:t>Figure 5 </a:t>
            </a:r>
            <a:endParaRPr lang="en-US" sz="1600" dirty="0">
              <a:latin typeface="Times" pitchFamily="2" charset="0"/>
            </a:endParaRPr>
          </a:p>
        </p:txBody>
      </p:sp>
      <p:pic>
        <p:nvPicPr>
          <p:cNvPr id="74" name="Picture 2">
            <a:extLst>
              <a:ext uri="{FF2B5EF4-FFF2-40B4-BE49-F238E27FC236}">
                <a16:creationId xmlns:a16="http://schemas.microsoft.com/office/drawing/2014/main" id="{17F1CF43-3A33-5143-929F-636408F1FA6A}"/>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536028" y="344276"/>
            <a:ext cx="1431049" cy="919383"/>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2">
            <a:extLst>
              <a:ext uri="{FF2B5EF4-FFF2-40B4-BE49-F238E27FC236}">
                <a16:creationId xmlns:a16="http://schemas.microsoft.com/office/drawing/2014/main" id="{40518000-0768-A749-99B1-3D6DF2AA2084}"/>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0951323" y="257840"/>
            <a:ext cx="1431049" cy="919383"/>
          </a:xfrm>
          <a:prstGeom prst="rect">
            <a:avLst/>
          </a:prstGeom>
          <a:noFill/>
          <a:extLst>
            <a:ext uri="{909E8E84-426E-40DD-AFC4-6F175D3DCCD1}">
              <a14:hiddenFill xmlns:a14="http://schemas.microsoft.com/office/drawing/2010/main">
                <a:solidFill>
                  <a:srgbClr val="FFFFFF"/>
                </a:solidFill>
              </a14:hiddenFill>
            </a:ext>
          </a:extLst>
        </p:spPr>
      </p:pic>
      <p:sp>
        <p:nvSpPr>
          <p:cNvPr id="51" name="TextBox 50">
            <a:extLst>
              <a:ext uri="{FF2B5EF4-FFF2-40B4-BE49-F238E27FC236}">
                <a16:creationId xmlns:a16="http://schemas.microsoft.com/office/drawing/2014/main" id="{697013EB-5EA5-3B49-B911-5D746544A223}"/>
              </a:ext>
            </a:extLst>
          </p:cNvPr>
          <p:cNvSpPr txBox="1"/>
          <p:nvPr/>
        </p:nvSpPr>
        <p:spPr>
          <a:xfrm>
            <a:off x="12088662" y="10024241"/>
            <a:ext cx="7072750" cy="338554"/>
          </a:xfrm>
          <a:prstGeom prst="rect">
            <a:avLst/>
          </a:prstGeom>
          <a:noFill/>
        </p:spPr>
        <p:txBody>
          <a:bodyPr wrap="square" rtlCol="0">
            <a:spAutoFit/>
          </a:bodyPr>
          <a:lstStyle/>
          <a:p>
            <a:pPr algn="ctr"/>
            <a:r>
              <a:rPr lang="en-US" sz="1600" b="1" dirty="0">
                <a:latin typeface="Times" pitchFamily="2" charset="0"/>
              </a:rPr>
              <a:t>Relationship between Celebrity Credibility, Gender, and Relevancy to Ad</a:t>
            </a:r>
          </a:p>
        </p:txBody>
      </p:sp>
    </p:spTree>
    <p:extLst>
      <p:ext uri="{BB962C8B-B14F-4D97-AF65-F5344CB8AC3E}">
        <p14:creationId xmlns:p14="http://schemas.microsoft.com/office/powerpoint/2010/main" val="393530424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2901</TotalTime>
  <Words>1505</Words>
  <Application>Microsoft Macintosh PowerPoint</Application>
  <PresentationFormat>Custom</PresentationFormat>
  <Paragraphs>83</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Times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Diana Hernandez</dc:creator>
  <cp:lastModifiedBy>Diana Hernandez</cp:lastModifiedBy>
  <cp:revision>13</cp:revision>
  <dcterms:created xsi:type="dcterms:W3CDTF">2022-03-10T17:06:33Z</dcterms:created>
  <dcterms:modified xsi:type="dcterms:W3CDTF">2022-04-19T04:52:45Z</dcterms:modified>
</cp:coreProperties>
</file>

<file path=docProps/thumbnail.jpeg>
</file>